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5"/>
  </p:notesMasterIdLst>
  <p:sldIdLst>
    <p:sldId id="356" r:id="rId2"/>
    <p:sldId id="2561" r:id="rId3"/>
    <p:sldId id="2562" r:id="rId4"/>
    <p:sldId id="2563" r:id="rId5"/>
    <p:sldId id="2564" r:id="rId6"/>
    <p:sldId id="2565" r:id="rId7"/>
    <p:sldId id="2566"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 id="2583" r:id="rId25"/>
    <p:sldId id="2584" r:id="rId26"/>
    <p:sldId id="2585" r:id="rId27"/>
    <p:sldId id="2586" r:id="rId28"/>
    <p:sldId id="2587" r:id="rId29"/>
    <p:sldId id="2588" r:id="rId30"/>
    <p:sldId id="2589" r:id="rId31"/>
    <p:sldId id="2590" r:id="rId32"/>
    <p:sldId id="2591" r:id="rId33"/>
    <p:sldId id="35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33"/>
    <a:srgbClr val="AE413D"/>
    <a:srgbClr val="191919"/>
    <a:srgbClr val="FFCC99"/>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376" autoAdjust="0"/>
    <p:restoredTop sz="94660"/>
  </p:normalViewPr>
  <p:slideViewPr>
    <p:cSldViewPr snapToGrid="0" showGuides="1">
      <p:cViewPr varScale="1">
        <p:scale>
          <a:sx n="120" d="100"/>
          <a:sy n="120" d="100"/>
        </p:scale>
        <p:origin x="216" y="280"/>
      </p:cViewPr>
      <p:guideLst>
        <p:guide orient="horz" pos="2136"/>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C7A86-1151-4C75-B45F-892B55F7F95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BB226D7E-24FB-40FF-ACB5-637056FB0F5A}">
      <dgm:prSet/>
      <dgm:spPr/>
      <dgm:t>
        <a:bodyPr/>
        <a:lstStyle/>
        <a:p>
          <a:pPr>
            <a:lnSpc>
              <a:spcPct val="100000"/>
            </a:lnSpc>
            <a:defRPr b="1"/>
          </a:pPr>
          <a:r>
            <a:rPr lang="en-US"/>
            <a:t>Regular Backup Schedules</a:t>
          </a:r>
        </a:p>
      </dgm:t>
    </dgm:pt>
    <dgm:pt modelId="{EC94B4D3-6098-4489-B0FA-0DC24513BB76}" type="parTrans" cxnId="{FBB0DFBC-11D4-4B24-8D77-344D8235161E}">
      <dgm:prSet/>
      <dgm:spPr/>
      <dgm:t>
        <a:bodyPr/>
        <a:lstStyle/>
        <a:p>
          <a:endParaRPr lang="en-US"/>
        </a:p>
      </dgm:t>
    </dgm:pt>
    <dgm:pt modelId="{D22D38E6-3EA3-4D42-8983-A1D9788DF71B}" type="sibTrans" cxnId="{FBB0DFBC-11D4-4B24-8D77-344D8235161E}">
      <dgm:prSet/>
      <dgm:spPr/>
      <dgm:t>
        <a:bodyPr/>
        <a:lstStyle/>
        <a:p>
          <a:pPr>
            <a:lnSpc>
              <a:spcPct val="100000"/>
            </a:lnSpc>
            <a:defRPr b="1"/>
          </a:pPr>
          <a:endParaRPr lang="en-US"/>
        </a:p>
      </dgm:t>
    </dgm:pt>
    <dgm:pt modelId="{D1D07564-D826-4063-B5DE-EE19E748061E}">
      <dgm:prSet/>
      <dgm:spPr/>
      <dgm:t>
        <a:bodyPr/>
        <a:lstStyle/>
        <a:p>
          <a:pPr>
            <a:lnSpc>
              <a:spcPct val="100000"/>
            </a:lnSpc>
          </a:pPr>
          <a:r>
            <a:rPr lang="en-US"/>
            <a:t>Consistently performing backups ensures data is securely saved and recoverable during disasters.</a:t>
          </a:r>
        </a:p>
      </dgm:t>
    </dgm:pt>
    <dgm:pt modelId="{BC6C1DD2-6676-4F2A-A682-3CF2EEF5E99E}" type="parTrans" cxnId="{F45F9F53-95E4-46C0-AEEB-C0004375F151}">
      <dgm:prSet/>
      <dgm:spPr/>
      <dgm:t>
        <a:bodyPr/>
        <a:lstStyle/>
        <a:p>
          <a:endParaRPr lang="en-US"/>
        </a:p>
      </dgm:t>
    </dgm:pt>
    <dgm:pt modelId="{1E6C2E2C-51AC-4C36-83C7-B6009DDD7BA6}" type="sibTrans" cxnId="{F45F9F53-95E4-46C0-AEEB-C0004375F151}">
      <dgm:prSet/>
      <dgm:spPr/>
      <dgm:t>
        <a:bodyPr/>
        <a:lstStyle/>
        <a:p>
          <a:endParaRPr lang="en-US"/>
        </a:p>
      </dgm:t>
    </dgm:pt>
    <dgm:pt modelId="{1CE90179-EFB0-4F69-A2D5-7B4CB69DB8ED}">
      <dgm:prSet/>
      <dgm:spPr/>
      <dgm:t>
        <a:bodyPr/>
        <a:lstStyle/>
        <a:p>
          <a:pPr>
            <a:lnSpc>
              <a:spcPct val="100000"/>
            </a:lnSpc>
            <a:defRPr b="1"/>
          </a:pPr>
          <a:r>
            <a:rPr lang="en-US"/>
            <a:t>Testing Failover Procedures</a:t>
          </a:r>
        </a:p>
      </dgm:t>
    </dgm:pt>
    <dgm:pt modelId="{4B1366F2-9DE2-4E69-A136-2FBE48B0C63E}" type="parTrans" cxnId="{B20729BD-2DE3-499C-9354-F70BC31695E1}">
      <dgm:prSet/>
      <dgm:spPr/>
      <dgm:t>
        <a:bodyPr/>
        <a:lstStyle/>
        <a:p>
          <a:endParaRPr lang="en-US"/>
        </a:p>
      </dgm:t>
    </dgm:pt>
    <dgm:pt modelId="{602A1545-9BB3-4F6B-BD4E-A1CD3E212112}" type="sibTrans" cxnId="{B20729BD-2DE3-499C-9354-F70BC31695E1}">
      <dgm:prSet/>
      <dgm:spPr/>
      <dgm:t>
        <a:bodyPr/>
        <a:lstStyle/>
        <a:p>
          <a:pPr>
            <a:lnSpc>
              <a:spcPct val="100000"/>
            </a:lnSpc>
            <a:defRPr b="1"/>
          </a:pPr>
          <a:endParaRPr lang="en-US"/>
        </a:p>
      </dgm:t>
    </dgm:pt>
    <dgm:pt modelId="{9AC07C7D-2737-4D75-98FB-F11704B2D8FA}">
      <dgm:prSet/>
      <dgm:spPr/>
      <dgm:t>
        <a:bodyPr/>
        <a:lstStyle/>
        <a:p>
          <a:pPr>
            <a:lnSpc>
              <a:spcPct val="100000"/>
            </a:lnSpc>
          </a:pPr>
          <a:r>
            <a:rPr lang="en-US"/>
            <a:t>Regular testing validates that systems can switch to backup resources seamlessly during failures.</a:t>
          </a:r>
        </a:p>
      </dgm:t>
    </dgm:pt>
    <dgm:pt modelId="{BED5B404-A5B0-46ED-8B60-F8FC37B85CF9}" type="parTrans" cxnId="{7CE51B08-752F-4956-97E8-7D1E776B0D74}">
      <dgm:prSet/>
      <dgm:spPr/>
      <dgm:t>
        <a:bodyPr/>
        <a:lstStyle/>
        <a:p>
          <a:endParaRPr lang="en-US"/>
        </a:p>
      </dgm:t>
    </dgm:pt>
    <dgm:pt modelId="{D2033B84-7354-4DBE-811E-EEE4795B76BD}" type="sibTrans" cxnId="{7CE51B08-752F-4956-97E8-7D1E776B0D74}">
      <dgm:prSet/>
      <dgm:spPr/>
      <dgm:t>
        <a:bodyPr/>
        <a:lstStyle/>
        <a:p>
          <a:endParaRPr lang="en-US"/>
        </a:p>
      </dgm:t>
    </dgm:pt>
    <dgm:pt modelId="{FA7DAC93-9CFB-4493-80AA-6C5FEE7BCC8F}">
      <dgm:prSet/>
      <dgm:spPr/>
      <dgm:t>
        <a:bodyPr/>
        <a:lstStyle/>
        <a:p>
          <a:pPr>
            <a:lnSpc>
              <a:spcPct val="100000"/>
            </a:lnSpc>
            <a:defRPr b="1"/>
          </a:pPr>
          <a:r>
            <a:rPr lang="en-US"/>
            <a:t>Recovery Objectives Definition</a:t>
          </a:r>
        </a:p>
      </dgm:t>
    </dgm:pt>
    <dgm:pt modelId="{7B97B3FD-BBA0-497F-97D9-6C3172092345}" type="parTrans" cxnId="{4688E93C-540D-4787-909C-79F194EA8E4F}">
      <dgm:prSet/>
      <dgm:spPr/>
      <dgm:t>
        <a:bodyPr/>
        <a:lstStyle/>
        <a:p>
          <a:endParaRPr lang="en-US"/>
        </a:p>
      </dgm:t>
    </dgm:pt>
    <dgm:pt modelId="{78978C1C-799D-4C5B-B882-4AC0E0E54912}" type="sibTrans" cxnId="{4688E93C-540D-4787-909C-79F194EA8E4F}">
      <dgm:prSet/>
      <dgm:spPr/>
      <dgm:t>
        <a:bodyPr/>
        <a:lstStyle/>
        <a:p>
          <a:endParaRPr lang="en-US"/>
        </a:p>
      </dgm:t>
    </dgm:pt>
    <dgm:pt modelId="{A12713C3-7D39-4710-99A8-4006E20FCF0D}">
      <dgm:prSet/>
      <dgm:spPr/>
      <dgm:t>
        <a:bodyPr/>
        <a:lstStyle/>
        <a:p>
          <a:pPr>
            <a:lnSpc>
              <a:spcPct val="100000"/>
            </a:lnSpc>
          </a:pPr>
          <a:r>
            <a:rPr lang="en-US"/>
            <a:t>Setting clear recovery point and time objectives guides restoration priorities and timelines.</a:t>
          </a:r>
        </a:p>
      </dgm:t>
    </dgm:pt>
    <dgm:pt modelId="{44A08CBA-B720-469E-B75F-0920888A35F5}" type="parTrans" cxnId="{0348BBD8-FE8E-4EE7-9FEB-DE98E95D57C0}">
      <dgm:prSet/>
      <dgm:spPr/>
      <dgm:t>
        <a:bodyPr/>
        <a:lstStyle/>
        <a:p>
          <a:endParaRPr lang="en-US"/>
        </a:p>
      </dgm:t>
    </dgm:pt>
    <dgm:pt modelId="{BB6CC9B6-3DEB-4E4C-B5ED-F1F78BF1BFF5}" type="sibTrans" cxnId="{0348BBD8-FE8E-4EE7-9FEB-DE98E95D57C0}">
      <dgm:prSet/>
      <dgm:spPr/>
      <dgm:t>
        <a:bodyPr/>
        <a:lstStyle/>
        <a:p>
          <a:endParaRPr lang="en-US"/>
        </a:p>
      </dgm:t>
    </dgm:pt>
    <dgm:pt modelId="{D1BBFE53-B4B9-4EAA-BF4D-C984276DA72B}" type="pres">
      <dgm:prSet presAssocID="{DCEC7A86-1151-4C75-B45F-892B55F7F958}" presName="Root" presStyleCnt="0">
        <dgm:presLayoutVars>
          <dgm:dir/>
          <dgm:resizeHandles val="exact"/>
        </dgm:presLayoutVars>
      </dgm:prSet>
      <dgm:spPr/>
    </dgm:pt>
    <dgm:pt modelId="{C7A96960-B04F-4B00-8F99-F58EE8CFE26F}" type="pres">
      <dgm:prSet presAssocID="{BB226D7E-24FB-40FF-ACB5-637056FB0F5A}" presName="Composite" presStyleCnt="0"/>
      <dgm:spPr/>
    </dgm:pt>
    <dgm:pt modelId="{FD48A558-9556-49AF-A85E-D4ED32813FDD}" type="pres">
      <dgm:prSet presAssocID="{BB226D7E-24FB-40FF-ACB5-637056FB0F5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43751" b="1"/>
          <a:stretch/>
        </a:blipFill>
      </dgm:spPr>
    </dgm:pt>
    <dgm:pt modelId="{59F8CC16-125A-4EF3-BCAB-E30BD16BD4AD}" type="pres">
      <dgm:prSet presAssocID="{BB226D7E-24FB-40FF-ACB5-637056FB0F5A}" presName="Subtitle" presStyleLbl="revTx" presStyleIdx="0" presStyleCnt="6">
        <dgm:presLayoutVars>
          <dgm:chMax val="0"/>
          <dgm:bulletEnabled/>
        </dgm:presLayoutVars>
      </dgm:prSet>
      <dgm:spPr/>
    </dgm:pt>
    <dgm:pt modelId="{A9752D10-88A8-47EC-87F5-E520B31BE557}" type="pres">
      <dgm:prSet presAssocID="{BB226D7E-24FB-40FF-ACB5-637056FB0F5A}" presName="Description" presStyleLbl="revTx" presStyleIdx="1" presStyleCnt="6">
        <dgm:presLayoutVars>
          <dgm:bulletEnabled/>
        </dgm:presLayoutVars>
      </dgm:prSet>
      <dgm:spPr/>
    </dgm:pt>
    <dgm:pt modelId="{94AC9A85-01FC-49CB-BE40-E63D4CF95586}" type="pres">
      <dgm:prSet presAssocID="{D22D38E6-3EA3-4D42-8983-A1D9788DF71B}" presName="sibTrans" presStyleLbl="sibTrans2D1" presStyleIdx="0" presStyleCnt="0"/>
      <dgm:spPr/>
    </dgm:pt>
    <dgm:pt modelId="{1A6BEB23-2F37-4A37-8DA7-3CCF983217BA}" type="pres">
      <dgm:prSet presAssocID="{1CE90179-EFB0-4F69-A2D5-7B4CB69DB8ED}" presName="Composite" presStyleCnt="0"/>
      <dgm:spPr/>
    </dgm:pt>
    <dgm:pt modelId="{200482BE-4FD1-41D8-BBC0-F64F6F0A71EB}" type="pres">
      <dgm:prSet presAssocID="{1CE90179-EFB0-4F69-A2D5-7B4CB69DB8E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642" r="24109" b="1"/>
          <a:stretch/>
        </a:blipFill>
      </dgm:spPr>
      <dgm:extLst>
        <a:ext uri="{E40237B7-FDA0-4F09-8148-C483321AD2D9}">
          <dgm14:cNvPr xmlns:dgm14="http://schemas.microsoft.com/office/drawing/2010/diagram" id="0" name="" descr="Person using a laptop"/>
        </a:ext>
      </dgm:extLst>
    </dgm:pt>
    <dgm:pt modelId="{05EF731D-5AF3-471B-890E-6C64B9D17F26}" type="pres">
      <dgm:prSet presAssocID="{1CE90179-EFB0-4F69-A2D5-7B4CB69DB8ED}" presName="Subtitle" presStyleLbl="revTx" presStyleIdx="2" presStyleCnt="6">
        <dgm:presLayoutVars>
          <dgm:chMax val="0"/>
          <dgm:bulletEnabled/>
        </dgm:presLayoutVars>
      </dgm:prSet>
      <dgm:spPr/>
    </dgm:pt>
    <dgm:pt modelId="{E4586E5D-BF87-4A4A-8E5E-CFC345D5124C}" type="pres">
      <dgm:prSet presAssocID="{1CE90179-EFB0-4F69-A2D5-7B4CB69DB8ED}" presName="Description" presStyleLbl="revTx" presStyleIdx="3" presStyleCnt="6">
        <dgm:presLayoutVars>
          <dgm:bulletEnabled/>
        </dgm:presLayoutVars>
      </dgm:prSet>
      <dgm:spPr/>
    </dgm:pt>
    <dgm:pt modelId="{6FFB73BA-DCB4-46AB-B105-6047BE85BC60}" type="pres">
      <dgm:prSet presAssocID="{602A1545-9BB3-4F6B-BD4E-A1CD3E212112}" presName="sibTrans" presStyleLbl="sibTrans2D1" presStyleIdx="0" presStyleCnt="0"/>
      <dgm:spPr/>
    </dgm:pt>
    <dgm:pt modelId="{44FBEE5E-B0F9-46A8-9A53-9F1DABF8AAEE}" type="pres">
      <dgm:prSet presAssocID="{FA7DAC93-9CFB-4493-80AA-6C5FEE7BCC8F}" presName="Composite" presStyleCnt="0"/>
      <dgm:spPr/>
    </dgm:pt>
    <dgm:pt modelId="{7AC0AEDA-157F-4CE4-BFB8-4A4912E339B2}" type="pres">
      <dgm:prSet presAssocID="{FA7DAC93-9CFB-4493-80AA-6C5FEE7BCC8F}"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427" r="22826" b="4"/>
          <a:stretch/>
        </a:blipFill>
      </dgm:spPr>
      <dgm:extLst>
        <a:ext uri="{E40237B7-FDA0-4F09-8148-C483321AD2D9}">
          <dgm14:cNvPr xmlns:dgm14="http://schemas.microsoft.com/office/drawing/2010/diagram" id="0" name="" descr="3D Check Box and Check mark on White Background"/>
        </a:ext>
      </dgm:extLst>
    </dgm:pt>
    <dgm:pt modelId="{E9A06A2C-542D-4DF7-AF28-4D77F3A68B6A}" type="pres">
      <dgm:prSet presAssocID="{FA7DAC93-9CFB-4493-80AA-6C5FEE7BCC8F}" presName="Subtitle" presStyleLbl="revTx" presStyleIdx="4" presStyleCnt="6">
        <dgm:presLayoutVars>
          <dgm:chMax val="0"/>
          <dgm:bulletEnabled/>
        </dgm:presLayoutVars>
      </dgm:prSet>
      <dgm:spPr/>
    </dgm:pt>
    <dgm:pt modelId="{F614A20D-DDCD-48A1-933D-2CD3C9C757C2}" type="pres">
      <dgm:prSet presAssocID="{FA7DAC93-9CFB-4493-80AA-6C5FEE7BCC8F}" presName="Description" presStyleLbl="revTx" presStyleIdx="5" presStyleCnt="6">
        <dgm:presLayoutVars>
          <dgm:bulletEnabled/>
        </dgm:presLayoutVars>
      </dgm:prSet>
      <dgm:spPr/>
    </dgm:pt>
  </dgm:ptLst>
  <dgm:cxnLst>
    <dgm:cxn modelId="{A27C6F07-A15D-4781-99CF-A6B95868DAC4}" type="presOf" srcId="{FA7DAC93-9CFB-4493-80AA-6C5FEE7BCC8F}" destId="{E9A06A2C-542D-4DF7-AF28-4D77F3A68B6A}" srcOrd="0" destOrd="0" presId="urn:microsoft.com/office/officeart/2024/3/layout/verticalVisualTextBlock1"/>
    <dgm:cxn modelId="{7CE51B08-752F-4956-97E8-7D1E776B0D74}" srcId="{1CE90179-EFB0-4F69-A2D5-7B4CB69DB8ED}" destId="{9AC07C7D-2737-4D75-98FB-F11704B2D8FA}" srcOrd="0" destOrd="0" parTransId="{BED5B404-A5B0-46ED-8B60-F8FC37B85CF9}" sibTransId="{D2033B84-7354-4DBE-811E-EEE4795B76BD}"/>
    <dgm:cxn modelId="{4688E93C-540D-4787-909C-79F194EA8E4F}" srcId="{DCEC7A86-1151-4C75-B45F-892B55F7F958}" destId="{FA7DAC93-9CFB-4493-80AA-6C5FEE7BCC8F}" srcOrd="2" destOrd="0" parTransId="{7B97B3FD-BBA0-497F-97D9-6C3172092345}" sibTransId="{78978C1C-799D-4C5B-B882-4AC0E0E54912}"/>
    <dgm:cxn modelId="{8FE7B94D-1E7B-4B22-8972-F83338564CD8}" type="presOf" srcId="{9AC07C7D-2737-4D75-98FB-F11704B2D8FA}" destId="{E4586E5D-BF87-4A4A-8E5E-CFC345D5124C}" srcOrd="0" destOrd="0" presId="urn:microsoft.com/office/officeart/2024/3/layout/verticalVisualTextBlock1"/>
    <dgm:cxn modelId="{F45F9F53-95E4-46C0-AEEB-C0004375F151}" srcId="{BB226D7E-24FB-40FF-ACB5-637056FB0F5A}" destId="{D1D07564-D826-4063-B5DE-EE19E748061E}" srcOrd="0" destOrd="0" parTransId="{BC6C1DD2-6676-4F2A-A682-3CF2EEF5E99E}" sibTransId="{1E6C2E2C-51AC-4C36-83C7-B6009DDD7BA6}"/>
    <dgm:cxn modelId="{C678066C-27D4-4923-BA4E-14C7F7BB7852}" type="presOf" srcId="{1CE90179-EFB0-4F69-A2D5-7B4CB69DB8ED}" destId="{05EF731D-5AF3-471B-890E-6C64B9D17F26}" srcOrd="0" destOrd="0" presId="urn:microsoft.com/office/officeart/2024/3/layout/verticalVisualTextBlock1"/>
    <dgm:cxn modelId="{EB74936C-EAF7-49AB-AC89-1B98EB872058}" type="presOf" srcId="{D22D38E6-3EA3-4D42-8983-A1D9788DF71B}" destId="{94AC9A85-01FC-49CB-BE40-E63D4CF95586}" srcOrd="0" destOrd="0" presId="urn:microsoft.com/office/officeart/2024/3/layout/verticalVisualTextBlock1"/>
    <dgm:cxn modelId="{63E76CA3-AB3C-410A-B04D-F349335A0082}" type="presOf" srcId="{602A1545-9BB3-4F6B-BD4E-A1CD3E212112}" destId="{6FFB73BA-DCB4-46AB-B105-6047BE85BC60}" srcOrd="0" destOrd="0" presId="urn:microsoft.com/office/officeart/2024/3/layout/verticalVisualTextBlock1"/>
    <dgm:cxn modelId="{2DB8DAA6-955C-49FD-BCC6-780AC8CF9AEA}" type="presOf" srcId="{D1D07564-D826-4063-B5DE-EE19E748061E}" destId="{A9752D10-88A8-47EC-87F5-E520B31BE557}" srcOrd="0" destOrd="0" presId="urn:microsoft.com/office/officeart/2024/3/layout/verticalVisualTextBlock1"/>
    <dgm:cxn modelId="{7150DDB4-5D65-4661-9379-585096FA03D0}" type="presOf" srcId="{BB226D7E-24FB-40FF-ACB5-637056FB0F5A}" destId="{59F8CC16-125A-4EF3-BCAB-E30BD16BD4AD}" srcOrd="0" destOrd="0" presId="urn:microsoft.com/office/officeart/2024/3/layout/verticalVisualTextBlock1"/>
    <dgm:cxn modelId="{FBB0DFBC-11D4-4B24-8D77-344D8235161E}" srcId="{DCEC7A86-1151-4C75-B45F-892B55F7F958}" destId="{BB226D7E-24FB-40FF-ACB5-637056FB0F5A}" srcOrd="0" destOrd="0" parTransId="{EC94B4D3-6098-4489-B0FA-0DC24513BB76}" sibTransId="{D22D38E6-3EA3-4D42-8983-A1D9788DF71B}"/>
    <dgm:cxn modelId="{B20729BD-2DE3-499C-9354-F70BC31695E1}" srcId="{DCEC7A86-1151-4C75-B45F-892B55F7F958}" destId="{1CE90179-EFB0-4F69-A2D5-7B4CB69DB8ED}" srcOrd="1" destOrd="0" parTransId="{4B1366F2-9DE2-4E69-A136-2FBE48B0C63E}" sibTransId="{602A1545-9BB3-4F6B-BD4E-A1CD3E212112}"/>
    <dgm:cxn modelId="{714A51C6-35DD-40CD-AAFE-E41DCFCDECF0}" type="presOf" srcId="{A12713C3-7D39-4710-99A8-4006E20FCF0D}" destId="{F614A20D-DDCD-48A1-933D-2CD3C9C757C2}" srcOrd="0" destOrd="0" presId="urn:microsoft.com/office/officeart/2024/3/layout/verticalVisualTextBlock1"/>
    <dgm:cxn modelId="{21964DC9-3BDC-4A45-A0CE-706CD81032E2}" type="presOf" srcId="{DCEC7A86-1151-4C75-B45F-892B55F7F958}" destId="{D1BBFE53-B4B9-4EAA-BF4D-C984276DA72B}" srcOrd="0" destOrd="0" presId="urn:microsoft.com/office/officeart/2024/3/layout/verticalVisualTextBlock1"/>
    <dgm:cxn modelId="{0348BBD8-FE8E-4EE7-9FEB-DE98E95D57C0}" srcId="{FA7DAC93-9CFB-4493-80AA-6C5FEE7BCC8F}" destId="{A12713C3-7D39-4710-99A8-4006E20FCF0D}" srcOrd="0" destOrd="0" parTransId="{44A08CBA-B720-469E-B75F-0920888A35F5}" sibTransId="{BB6CC9B6-3DEB-4E4C-B5ED-F1F78BF1BFF5}"/>
    <dgm:cxn modelId="{A4324E71-F3F7-4522-8331-0360A169FF47}" type="presParOf" srcId="{D1BBFE53-B4B9-4EAA-BF4D-C984276DA72B}" destId="{C7A96960-B04F-4B00-8F99-F58EE8CFE26F}" srcOrd="0" destOrd="0" presId="urn:microsoft.com/office/officeart/2024/3/layout/verticalVisualTextBlock1"/>
    <dgm:cxn modelId="{2729E25E-6091-4566-890F-06086FB224E1}" type="presParOf" srcId="{C7A96960-B04F-4B00-8F99-F58EE8CFE26F}" destId="{FD48A558-9556-49AF-A85E-D4ED32813FDD}" srcOrd="0" destOrd="0" presId="urn:microsoft.com/office/officeart/2024/3/layout/verticalVisualTextBlock1"/>
    <dgm:cxn modelId="{1A94E677-3D11-4B95-B6BF-F56D1DB0B508}" type="presParOf" srcId="{C7A96960-B04F-4B00-8F99-F58EE8CFE26F}" destId="{59F8CC16-125A-4EF3-BCAB-E30BD16BD4AD}" srcOrd="1" destOrd="0" presId="urn:microsoft.com/office/officeart/2024/3/layout/verticalVisualTextBlock1"/>
    <dgm:cxn modelId="{9A123077-56E1-4460-B817-A875DF9EAE2A}" type="presParOf" srcId="{C7A96960-B04F-4B00-8F99-F58EE8CFE26F}" destId="{A9752D10-88A8-47EC-87F5-E520B31BE557}" srcOrd="2" destOrd="0" presId="urn:microsoft.com/office/officeart/2024/3/layout/verticalVisualTextBlock1"/>
    <dgm:cxn modelId="{3205A915-6E11-4D45-8534-996F0BB03F9A}" type="presParOf" srcId="{D1BBFE53-B4B9-4EAA-BF4D-C984276DA72B}" destId="{94AC9A85-01FC-49CB-BE40-E63D4CF95586}" srcOrd="1" destOrd="0" presId="urn:microsoft.com/office/officeart/2024/3/layout/verticalVisualTextBlock1"/>
    <dgm:cxn modelId="{9A4B1AF2-6D9D-4343-96A2-C596538DB77B}" type="presParOf" srcId="{D1BBFE53-B4B9-4EAA-BF4D-C984276DA72B}" destId="{1A6BEB23-2F37-4A37-8DA7-3CCF983217BA}" srcOrd="2" destOrd="0" presId="urn:microsoft.com/office/officeart/2024/3/layout/verticalVisualTextBlock1"/>
    <dgm:cxn modelId="{8E5D595E-5355-4A2E-BF3D-FFFDDB15721A}" type="presParOf" srcId="{1A6BEB23-2F37-4A37-8DA7-3CCF983217BA}" destId="{200482BE-4FD1-41D8-BBC0-F64F6F0A71EB}" srcOrd="0" destOrd="0" presId="urn:microsoft.com/office/officeart/2024/3/layout/verticalVisualTextBlock1"/>
    <dgm:cxn modelId="{5F432DED-3EB8-4CDF-90F1-67510CEFCD35}" type="presParOf" srcId="{1A6BEB23-2F37-4A37-8DA7-3CCF983217BA}" destId="{05EF731D-5AF3-471B-890E-6C64B9D17F26}" srcOrd="1" destOrd="0" presId="urn:microsoft.com/office/officeart/2024/3/layout/verticalVisualTextBlock1"/>
    <dgm:cxn modelId="{AAB6D8F4-C5F8-4293-97C5-41601B178F14}" type="presParOf" srcId="{1A6BEB23-2F37-4A37-8DA7-3CCF983217BA}" destId="{E4586E5D-BF87-4A4A-8E5E-CFC345D5124C}" srcOrd="2" destOrd="0" presId="urn:microsoft.com/office/officeart/2024/3/layout/verticalVisualTextBlock1"/>
    <dgm:cxn modelId="{7ABBCF7C-192E-47C5-876D-4A9B863734F2}" type="presParOf" srcId="{D1BBFE53-B4B9-4EAA-BF4D-C984276DA72B}" destId="{6FFB73BA-DCB4-46AB-B105-6047BE85BC60}" srcOrd="3" destOrd="0" presId="urn:microsoft.com/office/officeart/2024/3/layout/verticalVisualTextBlock1"/>
    <dgm:cxn modelId="{FB39D9C6-764B-45C4-BA05-80C09D534517}" type="presParOf" srcId="{D1BBFE53-B4B9-4EAA-BF4D-C984276DA72B}" destId="{44FBEE5E-B0F9-46A8-9A53-9F1DABF8AAEE}" srcOrd="4" destOrd="0" presId="urn:microsoft.com/office/officeart/2024/3/layout/verticalVisualTextBlock1"/>
    <dgm:cxn modelId="{2260804C-D5A3-4B97-90C6-5B84B55B3F0F}" type="presParOf" srcId="{44FBEE5E-B0F9-46A8-9A53-9F1DABF8AAEE}" destId="{7AC0AEDA-157F-4CE4-BFB8-4A4912E339B2}" srcOrd="0" destOrd="0" presId="urn:microsoft.com/office/officeart/2024/3/layout/verticalVisualTextBlock1"/>
    <dgm:cxn modelId="{8483E32A-6934-40C8-BD64-F00805E2E30F}" type="presParOf" srcId="{44FBEE5E-B0F9-46A8-9A53-9F1DABF8AAEE}" destId="{E9A06A2C-542D-4DF7-AF28-4D77F3A68B6A}" srcOrd="1" destOrd="0" presId="urn:microsoft.com/office/officeart/2024/3/layout/verticalVisualTextBlock1"/>
    <dgm:cxn modelId="{09BEA541-55E1-442F-AC77-B2898911E917}" type="presParOf" srcId="{44FBEE5E-B0F9-46A8-9A53-9F1DABF8AAEE}" destId="{F614A20D-DDCD-48A1-933D-2CD3C9C757C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7CC114-3408-4BCE-A432-7EEEDCE3987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B63E2E0-141D-43C3-93B3-153D379F93D6}">
      <dgm:prSet/>
      <dgm:spPr/>
      <dgm:t>
        <a:bodyPr/>
        <a:lstStyle/>
        <a:p>
          <a:pPr>
            <a:lnSpc>
              <a:spcPct val="100000"/>
            </a:lnSpc>
            <a:defRPr b="1"/>
          </a:pPr>
          <a:r>
            <a:rPr lang="en-US"/>
            <a:t>Understanding Architecture</a:t>
          </a:r>
        </a:p>
      </dgm:t>
    </dgm:pt>
    <dgm:pt modelId="{BDB2BA53-D32E-4CA0-8ADC-98648DB51D7E}" type="parTrans" cxnId="{DD4AD478-E765-49DD-B7D8-DFDEB5B3D4EB}">
      <dgm:prSet/>
      <dgm:spPr/>
      <dgm:t>
        <a:bodyPr/>
        <a:lstStyle/>
        <a:p>
          <a:endParaRPr lang="en-US"/>
        </a:p>
      </dgm:t>
    </dgm:pt>
    <dgm:pt modelId="{029F79BF-19CA-4A70-B2D3-57A4C549395D}" type="sibTrans" cxnId="{DD4AD478-E765-49DD-B7D8-DFDEB5B3D4EB}">
      <dgm:prSet/>
      <dgm:spPr/>
      <dgm:t>
        <a:bodyPr/>
        <a:lstStyle/>
        <a:p>
          <a:pPr>
            <a:lnSpc>
              <a:spcPct val="100000"/>
            </a:lnSpc>
            <a:defRPr b="1"/>
          </a:pPr>
          <a:endParaRPr lang="en-US"/>
        </a:p>
      </dgm:t>
    </dgm:pt>
    <dgm:pt modelId="{B798388A-561A-4B82-9173-28C72143E25F}">
      <dgm:prSet/>
      <dgm:spPr/>
      <dgm:t>
        <a:bodyPr/>
        <a:lstStyle/>
        <a:p>
          <a:pPr>
            <a:lnSpc>
              <a:spcPct val="100000"/>
            </a:lnSpc>
          </a:pPr>
          <a:r>
            <a:rPr lang="en-US"/>
            <a:t>Comprehending Azure SQL's architecture is crucial for leveraging its capabilities and scalability.</a:t>
          </a:r>
        </a:p>
      </dgm:t>
    </dgm:pt>
    <dgm:pt modelId="{2FBD8EDC-5E9F-40F3-B464-0F2E778C6643}" type="parTrans" cxnId="{81AD265D-0088-47C4-9786-DE646FAA1CFD}">
      <dgm:prSet/>
      <dgm:spPr/>
      <dgm:t>
        <a:bodyPr/>
        <a:lstStyle/>
        <a:p>
          <a:endParaRPr lang="en-US"/>
        </a:p>
      </dgm:t>
    </dgm:pt>
    <dgm:pt modelId="{52165304-3837-4C13-8450-BB8D88DDFF34}" type="sibTrans" cxnId="{81AD265D-0088-47C4-9786-DE646FAA1CFD}">
      <dgm:prSet/>
      <dgm:spPr/>
      <dgm:t>
        <a:bodyPr/>
        <a:lstStyle/>
        <a:p>
          <a:endParaRPr lang="en-US"/>
        </a:p>
      </dgm:t>
    </dgm:pt>
    <dgm:pt modelId="{CBF6CFC3-23CD-4C8E-B938-5FADA27FCA1B}">
      <dgm:prSet/>
      <dgm:spPr/>
      <dgm:t>
        <a:bodyPr/>
        <a:lstStyle/>
        <a:p>
          <a:pPr>
            <a:lnSpc>
              <a:spcPct val="100000"/>
            </a:lnSpc>
            <a:defRPr b="1"/>
          </a:pPr>
          <a:r>
            <a:rPr lang="en-US"/>
            <a:t>Best Practices in Development</a:t>
          </a:r>
        </a:p>
      </dgm:t>
    </dgm:pt>
    <dgm:pt modelId="{6D5EA656-C563-4846-BEDF-16088D1E2BA2}" type="parTrans" cxnId="{3D73A76F-099C-4CF2-BF53-3F286AC93B48}">
      <dgm:prSet/>
      <dgm:spPr/>
      <dgm:t>
        <a:bodyPr/>
        <a:lstStyle/>
        <a:p>
          <a:endParaRPr lang="en-US"/>
        </a:p>
      </dgm:t>
    </dgm:pt>
    <dgm:pt modelId="{9AB4D714-1244-4681-89FD-2845CBBB46C8}" type="sibTrans" cxnId="{3D73A76F-099C-4CF2-BF53-3F286AC93B48}">
      <dgm:prSet/>
      <dgm:spPr/>
      <dgm:t>
        <a:bodyPr/>
        <a:lstStyle/>
        <a:p>
          <a:pPr>
            <a:lnSpc>
              <a:spcPct val="100000"/>
            </a:lnSpc>
            <a:defRPr b="1"/>
          </a:pPr>
          <a:endParaRPr lang="en-US"/>
        </a:p>
      </dgm:t>
    </dgm:pt>
    <dgm:pt modelId="{8DA08685-1DB8-4A13-9C9E-3215385EDE03}">
      <dgm:prSet/>
      <dgm:spPr/>
      <dgm:t>
        <a:bodyPr/>
        <a:lstStyle/>
        <a:p>
          <a:pPr>
            <a:lnSpc>
              <a:spcPct val="100000"/>
            </a:lnSpc>
          </a:pPr>
          <a:r>
            <a:rPr lang="en-US"/>
            <a:t>Applying design and development best practices enhances Azure SQL efficiency and reliability.</a:t>
          </a:r>
        </a:p>
      </dgm:t>
    </dgm:pt>
    <dgm:pt modelId="{EF54F086-F4D6-405D-B8A9-59B3CACC7975}" type="parTrans" cxnId="{02E729BD-75FB-42B9-9378-C4C5F4FD8B57}">
      <dgm:prSet/>
      <dgm:spPr/>
      <dgm:t>
        <a:bodyPr/>
        <a:lstStyle/>
        <a:p>
          <a:endParaRPr lang="en-US"/>
        </a:p>
      </dgm:t>
    </dgm:pt>
    <dgm:pt modelId="{EBBC4315-5C76-4291-9E04-7625EE2A1B1E}" type="sibTrans" cxnId="{02E729BD-75FB-42B9-9378-C4C5F4FD8B57}">
      <dgm:prSet/>
      <dgm:spPr/>
      <dgm:t>
        <a:bodyPr/>
        <a:lstStyle/>
        <a:p>
          <a:endParaRPr lang="en-US"/>
        </a:p>
      </dgm:t>
    </dgm:pt>
    <dgm:pt modelId="{42548F6E-C0CA-478D-BD6C-255CB6AF482F}">
      <dgm:prSet/>
      <dgm:spPr/>
      <dgm:t>
        <a:bodyPr/>
        <a:lstStyle/>
        <a:p>
          <a:pPr>
            <a:lnSpc>
              <a:spcPct val="100000"/>
            </a:lnSpc>
            <a:defRPr b="1"/>
          </a:pPr>
          <a:r>
            <a:rPr lang="en-US"/>
            <a:t>Data Security and Migration</a:t>
          </a:r>
        </a:p>
      </dgm:t>
    </dgm:pt>
    <dgm:pt modelId="{BC1C0AC4-39ED-44DA-A582-86BC63E1831B}" type="parTrans" cxnId="{E1D4DD02-FAFA-4FD1-9E41-250ABC54B475}">
      <dgm:prSet/>
      <dgm:spPr/>
      <dgm:t>
        <a:bodyPr/>
        <a:lstStyle/>
        <a:p>
          <a:endParaRPr lang="en-US"/>
        </a:p>
      </dgm:t>
    </dgm:pt>
    <dgm:pt modelId="{6F011FEE-270C-4473-8D03-CB1C397A2A87}" type="sibTrans" cxnId="{E1D4DD02-FAFA-4FD1-9E41-250ABC54B475}">
      <dgm:prSet/>
      <dgm:spPr/>
      <dgm:t>
        <a:bodyPr/>
        <a:lstStyle/>
        <a:p>
          <a:pPr>
            <a:lnSpc>
              <a:spcPct val="100000"/>
            </a:lnSpc>
            <a:defRPr b="1"/>
          </a:pPr>
          <a:endParaRPr lang="en-US"/>
        </a:p>
      </dgm:t>
    </dgm:pt>
    <dgm:pt modelId="{B38B4711-B2BC-4B24-A2F9-50251F338867}">
      <dgm:prSet/>
      <dgm:spPr/>
      <dgm:t>
        <a:bodyPr/>
        <a:lstStyle/>
        <a:p>
          <a:pPr>
            <a:lnSpc>
              <a:spcPct val="100000"/>
            </a:lnSpc>
          </a:pPr>
          <a:r>
            <a:rPr lang="en-US"/>
            <a:t>Securing data and effective migration ensure integrity and continuity in Azure SQL environments.</a:t>
          </a:r>
        </a:p>
      </dgm:t>
    </dgm:pt>
    <dgm:pt modelId="{D020B941-A180-4AD0-8626-27AF241A82DC}" type="parTrans" cxnId="{E93924DD-F1CA-45D9-8B2C-5394C750C2F0}">
      <dgm:prSet/>
      <dgm:spPr/>
      <dgm:t>
        <a:bodyPr/>
        <a:lstStyle/>
        <a:p>
          <a:endParaRPr lang="en-US"/>
        </a:p>
      </dgm:t>
    </dgm:pt>
    <dgm:pt modelId="{A94524D0-C799-4793-A5FB-2933A2D87D32}" type="sibTrans" cxnId="{E93924DD-F1CA-45D9-8B2C-5394C750C2F0}">
      <dgm:prSet/>
      <dgm:spPr/>
      <dgm:t>
        <a:bodyPr/>
        <a:lstStyle/>
        <a:p>
          <a:endParaRPr lang="en-US"/>
        </a:p>
      </dgm:t>
    </dgm:pt>
    <dgm:pt modelId="{03B66D65-1F22-4CDB-BD7E-53976C07888E}">
      <dgm:prSet/>
      <dgm:spPr/>
      <dgm:t>
        <a:bodyPr/>
        <a:lstStyle/>
        <a:p>
          <a:pPr>
            <a:lnSpc>
              <a:spcPct val="100000"/>
            </a:lnSpc>
            <a:defRPr b="1"/>
          </a:pPr>
          <a:r>
            <a:rPr lang="en-US"/>
            <a:t>Performance Monitoring</a:t>
          </a:r>
        </a:p>
      </dgm:t>
    </dgm:pt>
    <dgm:pt modelId="{F3FECDFF-AE1C-490C-91B5-7ADA2A501304}" type="parTrans" cxnId="{528D0C56-2D0B-4B7E-8AE1-0AB1961A7A5C}">
      <dgm:prSet/>
      <dgm:spPr/>
      <dgm:t>
        <a:bodyPr/>
        <a:lstStyle/>
        <a:p>
          <a:endParaRPr lang="en-US"/>
        </a:p>
      </dgm:t>
    </dgm:pt>
    <dgm:pt modelId="{7412688E-4AF7-4A8D-933A-9CBA4FC98325}" type="sibTrans" cxnId="{528D0C56-2D0B-4B7E-8AE1-0AB1961A7A5C}">
      <dgm:prSet/>
      <dgm:spPr/>
      <dgm:t>
        <a:bodyPr/>
        <a:lstStyle/>
        <a:p>
          <a:endParaRPr lang="en-US"/>
        </a:p>
      </dgm:t>
    </dgm:pt>
    <dgm:pt modelId="{BFB04D40-CC78-4C49-A945-52B0DB1560B6}">
      <dgm:prSet/>
      <dgm:spPr/>
      <dgm:t>
        <a:bodyPr/>
        <a:lstStyle/>
        <a:p>
          <a:pPr>
            <a:lnSpc>
              <a:spcPct val="100000"/>
            </a:lnSpc>
          </a:pPr>
          <a:r>
            <a:rPr lang="en-US"/>
            <a:t>Continuous monitoring optimizes Azure SQL performance and availability for better results.</a:t>
          </a:r>
        </a:p>
      </dgm:t>
    </dgm:pt>
    <dgm:pt modelId="{46939DB8-6059-46EC-98D2-EFD42B19BCCD}" type="parTrans" cxnId="{B9C2CE2D-9E87-4C6E-809A-C69ACF7140F0}">
      <dgm:prSet/>
      <dgm:spPr/>
      <dgm:t>
        <a:bodyPr/>
        <a:lstStyle/>
        <a:p>
          <a:endParaRPr lang="en-US"/>
        </a:p>
      </dgm:t>
    </dgm:pt>
    <dgm:pt modelId="{7270E876-A709-4AA9-BF92-867D24E6FB5C}" type="sibTrans" cxnId="{B9C2CE2D-9E87-4C6E-809A-C69ACF7140F0}">
      <dgm:prSet/>
      <dgm:spPr/>
      <dgm:t>
        <a:bodyPr/>
        <a:lstStyle/>
        <a:p>
          <a:endParaRPr lang="en-US"/>
        </a:p>
      </dgm:t>
    </dgm:pt>
    <dgm:pt modelId="{9BE49A6F-61D6-42F7-946A-A1FC342BB54F}" type="pres">
      <dgm:prSet presAssocID="{537CC114-3408-4BCE-A432-7EEEDCE39876}" presName="Name0" presStyleCnt="0">
        <dgm:presLayoutVars>
          <dgm:dir/>
          <dgm:resizeHandles val="exact"/>
        </dgm:presLayoutVars>
      </dgm:prSet>
      <dgm:spPr/>
    </dgm:pt>
    <dgm:pt modelId="{5FCEB0AA-EE9D-4A2B-9700-E689084E4AA2}" type="pres">
      <dgm:prSet presAssocID="{7B63E2E0-141D-43C3-93B3-153D379F93D6}" presName="compNode" presStyleCnt="0"/>
      <dgm:spPr/>
    </dgm:pt>
    <dgm:pt modelId="{DF1E8374-8A07-4525-9581-12EE2B324200}" type="pres">
      <dgm:prSet presAssocID="{7B63E2E0-141D-43C3-93B3-153D379F93D6}" presName="pictRect" presStyleLbl="revTx" presStyleIdx="0" presStyleCnt="8">
        <dgm:presLayoutVars>
          <dgm:chMax val="0"/>
          <dgm:bulletEnabled/>
        </dgm:presLayoutVars>
      </dgm:prSet>
      <dgm:spPr/>
    </dgm:pt>
    <dgm:pt modelId="{DD1B8F4D-2532-4188-9CC2-160E06B203E3}" type="pres">
      <dgm:prSet presAssocID="{7B63E2E0-141D-43C3-93B3-153D379F93D6}" presName="textRect" presStyleLbl="revTx" presStyleIdx="1" presStyleCnt="8">
        <dgm:presLayoutVars>
          <dgm:bulletEnabled/>
        </dgm:presLayoutVars>
      </dgm:prSet>
      <dgm:spPr/>
    </dgm:pt>
    <dgm:pt modelId="{A052DC88-6FF7-4B20-BFA7-66FDB9AD1B91}" type="pres">
      <dgm:prSet presAssocID="{029F79BF-19CA-4A70-B2D3-57A4C549395D}" presName="sibTrans" presStyleLbl="sibTrans2D1" presStyleIdx="0" presStyleCnt="0"/>
      <dgm:spPr/>
    </dgm:pt>
    <dgm:pt modelId="{FDD200DA-F114-4B3A-ACF0-56F7929C4F55}" type="pres">
      <dgm:prSet presAssocID="{CBF6CFC3-23CD-4C8E-B938-5FADA27FCA1B}" presName="compNode" presStyleCnt="0"/>
      <dgm:spPr/>
    </dgm:pt>
    <dgm:pt modelId="{A2F993E0-2DE4-4323-9EA6-A9CDD3326144}" type="pres">
      <dgm:prSet presAssocID="{CBF6CFC3-23CD-4C8E-B938-5FADA27FCA1B}" presName="pictRect" presStyleLbl="revTx" presStyleIdx="2" presStyleCnt="8">
        <dgm:presLayoutVars>
          <dgm:chMax val="0"/>
          <dgm:bulletEnabled/>
        </dgm:presLayoutVars>
      </dgm:prSet>
      <dgm:spPr/>
    </dgm:pt>
    <dgm:pt modelId="{41CEC902-1B2F-40F0-9732-394B88A75A19}" type="pres">
      <dgm:prSet presAssocID="{CBF6CFC3-23CD-4C8E-B938-5FADA27FCA1B}" presName="textRect" presStyleLbl="revTx" presStyleIdx="3" presStyleCnt="8">
        <dgm:presLayoutVars>
          <dgm:bulletEnabled/>
        </dgm:presLayoutVars>
      </dgm:prSet>
      <dgm:spPr/>
    </dgm:pt>
    <dgm:pt modelId="{02210AB6-CBD6-40E5-9521-154316D3E3F1}" type="pres">
      <dgm:prSet presAssocID="{9AB4D714-1244-4681-89FD-2845CBBB46C8}" presName="sibTrans" presStyleLbl="sibTrans2D1" presStyleIdx="0" presStyleCnt="0"/>
      <dgm:spPr/>
    </dgm:pt>
    <dgm:pt modelId="{60609311-233E-4AA5-BD49-0ACB7F5FBCED}" type="pres">
      <dgm:prSet presAssocID="{42548F6E-C0CA-478D-BD6C-255CB6AF482F}" presName="compNode" presStyleCnt="0"/>
      <dgm:spPr/>
    </dgm:pt>
    <dgm:pt modelId="{35A9D264-1BE9-4448-A6E5-DE657A2B13FA}" type="pres">
      <dgm:prSet presAssocID="{42548F6E-C0CA-478D-BD6C-255CB6AF482F}" presName="pictRect" presStyleLbl="revTx" presStyleIdx="4" presStyleCnt="8">
        <dgm:presLayoutVars>
          <dgm:chMax val="0"/>
          <dgm:bulletEnabled/>
        </dgm:presLayoutVars>
      </dgm:prSet>
      <dgm:spPr/>
    </dgm:pt>
    <dgm:pt modelId="{46CF2CD0-9D26-4677-80F2-70BCF2AD9703}" type="pres">
      <dgm:prSet presAssocID="{42548F6E-C0CA-478D-BD6C-255CB6AF482F}" presName="textRect" presStyleLbl="revTx" presStyleIdx="5" presStyleCnt="8">
        <dgm:presLayoutVars>
          <dgm:bulletEnabled/>
        </dgm:presLayoutVars>
      </dgm:prSet>
      <dgm:spPr/>
    </dgm:pt>
    <dgm:pt modelId="{30A363C6-0173-43FA-A991-1CB9562181D7}" type="pres">
      <dgm:prSet presAssocID="{6F011FEE-270C-4473-8D03-CB1C397A2A87}" presName="sibTrans" presStyleLbl="sibTrans2D1" presStyleIdx="0" presStyleCnt="0"/>
      <dgm:spPr/>
    </dgm:pt>
    <dgm:pt modelId="{FFA379ED-BFDF-4BC8-93FA-947A8C94DACB}" type="pres">
      <dgm:prSet presAssocID="{03B66D65-1F22-4CDB-BD7E-53976C07888E}" presName="compNode" presStyleCnt="0"/>
      <dgm:spPr/>
    </dgm:pt>
    <dgm:pt modelId="{113ABCA4-D7C4-4C26-82C8-54C50B42939F}" type="pres">
      <dgm:prSet presAssocID="{03B66D65-1F22-4CDB-BD7E-53976C07888E}" presName="pictRect" presStyleLbl="revTx" presStyleIdx="6" presStyleCnt="8">
        <dgm:presLayoutVars>
          <dgm:chMax val="0"/>
          <dgm:bulletEnabled/>
        </dgm:presLayoutVars>
      </dgm:prSet>
      <dgm:spPr/>
    </dgm:pt>
    <dgm:pt modelId="{04EA5D49-2B83-4CB7-914B-D6CA87308DA8}" type="pres">
      <dgm:prSet presAssocID="{03B66D65-1F22-4CDB-BD7E-53976C07888E}" presName="textRect" presStyleLbl="revTx" presStyleIdx="7" presStyleCnt="8">
        <dgm:presLayoutVars>
          <dgm:bulletEnabled/>
        </dgm:presLayoutVars>
      </dgm:prSet>
      <dgm:spPr/>
    </dgm:pt>
  </dgm:ptLst>
  <dgm:cxnLst>
    <dgm:cxn modelId="{E1D4DD02-FAFA-4FD1-9E41-250ABC54B475}" srcId="{537CC114-3408-4BCE-A432-7EEEDCE39876}" destId="{42548F6E-C0CA-478D-BD6C-255CB6AF482F}" srcOrd="2" destOrd="0" parTransId="{BC1C0AC4-39ED-44DA-A582-86BC63E1831B}" sibTransId="{6F011FEE-270C-4473-8D03-CB1C397A2A87}"/>
    <dgm:cxn modelId="{BD26BF27-7E51-46DA-B932-2F6A8E5DF440}" type="presOf" srcId="{537CC114-3408-4BCE-A432-7EEEDCE39876}" destId="{9BE49A6F-61D6-42F7-946A-A1FC342BB54F}" srcOrd="0" destOrd="0" presId="urn:microsoft.com/office/officeart/2024/3/layout/hArchList1"/>
    <dgm:cxn modelId="{038C322C-E7B3-451E-BE49-0074F7705893}" type="presOf" srcId="{8DA08685-1DB8-4A13-9C9E-3215385EDE03}" destId="{41CEC902-1B2F-40F0-9732-394B88A75A19}" srcOrd="0" destOrd="0" presId="urn:microsoft.com/office/officeart/2024/3/layout/hArchList1"/>
    <dgm:cxn modelId="{B9C2CE2D-9E87-4C6E-809A-C69ACF7140F0}" srcId="{03B66D65-1F22-4CDB-BD7E-53976C07888E}" destId="{BFB04D40-CC78-4C49-A945-52B0DB1560B6}" srcOrd="0" destOrd="0" parTransId="{46939DB8-6059-46EC-98D2-EFD42B19BCCD}" sibTransId="{7270E876-A709-4AA9-BF92-867D24E6FB5C}"/>
    <dgm:cxn modelId="{3D758834-55FF-4C12-8CF9-EE129DB70456}" type="presOf" srcId="{CBF6CFC3-23CD-4C8E-B938-5FADA27FCA1B}" destId="{A2F993E0-2DE4-4323-9EA6-A9CDD3326144}" srcOrd="0" destOrd="0" presId="urn:microsoft.com/office/officeart/2024/3/layout/hArchList1"/>
    <dgm:cxn modelId="{B607DC3E-EBCF-48FE-8045-43FEF0D5DB4E}" type="presOf" srcId="{B798388A-561A-4B82-9173-28C72143E25F}" destId="{DD1B8F4D-2532-4188-9CC2-160E06B203E3}" srcOrd="0" destOrd="0" presId="urn:microsoft.com/office/officeart/2024/3/layout/hArchList1"/>
    <dgm:cxn modelId="{528D0C56-2D0B-4B7E-8AE1-0AB1961A7A5C}" srcId="{537CC114-3408-4BCE-A432-7EEEDCE39876}" destId="{03B66D65-1F22-4CDB-BD7E-53976C07888E}" srcOrd="3" destOrd="0" parTransId="{F3FECDFF-AE1C-490C-91B5-7ADA2A501304}" sibTransId="{7412688E-4AF7-4A8D-933A-9CBA4FC98325}"/>
    <dgm:cxn modelId="{7AA09957-6528-44B1-B943-B283C2AC4569}" type="presOf" srcId="{7B63E2E0-141D-43C3-93B3-153D379F93D6}" destId="{DF1E8374-8A07-4525-9581-12EE2B324200}" srcOrd="0" destOrd="0" presId="urn:microsoft.com/office/officeart/2024/3/layout/hArchList1"/>
    <dgm:cxn modelId="{81AD265D-0088-47C4-9786-DE646FAA1CFD}" srcId="{7B63E2E0-141D-43C3-93B3-153D379F93D6}" destId="{B798388A-561A-4B82-9173-28C72143E25F}" srcOrd="0" destOrd="0" parTransId="{2FBD8EDC-5E9F-40F3-B464-0F2E778C6643}" sibTransId="{52165304-3837-4C13-8450-BB8D88DDFF34}"/>
    <dgm:cxn modelId="{5487C66D-5273-410C-900B-8CEA322C3B87}" type="presOf" srcId="{B38B4711-B2BC-4B24-A2F9-50251F338867}" destId="{46CF2CD0-9D26-4677-80F2-70BCF2AD9703}" srcOrd="0" destOrd="0" presId="urn:microsoft.com/office/officeart/2024/3/layout/hArchList1"/>
    <dgm:cxn modelId="{3D73A76F-099C-4CF2-BF53-3F286AC93B48}" srcId="{537CC114-3408-4BCE-A432-7EEEDCE39876}" destId="{CBF6CFC3-23CD-4C8E-B938-5FADA27FCA1B}" srcOrd="1" destOrd="0" parTransId="{6D5EA656-C563-4846-BEDF-16088D1E2BA2}" sibTransId="{9AB4D714-1244-4681-89FD-2845CBBB46C8}"/>
    <dgm:cxn modelId="{DD4AD478-E765-49DD-B7D8-DFDEB5B3D4EB}" srcId="{537CC114-3408-4BCE-A432-7EEEDCE39876}" destId="{7B63E2E0-141D-43C3-93B3-153D379F93D6}" srcOrd="0" destOrd="0" parTransId="{BDB2BA53-D32E-4CA0-8ADC-98648DB51D7E}" sibTransId="{029F79BF-19CA-4A70-B2D3-57A4C549395D}"/>
    <dgm:cxn modelId="{5A83357A-A281-49F2-A94C-F917B3CAF24D}" type="presOf" srcId="{03B66D65-1F22-4CDB-BD7E-53976C07888E}" destId="{113ABCA4-D7C4-4C26-82C8-54C50B42939F}" srcOrd="0" destOrd="0" presId="urn:microsoft.com/office/officeart/2024/3/layout/hArchList1"/>
    <dgm:cxn modelId="{1AF4D880-0DFB-4389-AA78-4673EDFA5D93}" type="presOf" srcId="{BFB04D40-CC78-4C49-A945-52B0DB1560B6}" destId="{04EA5D49-2B83-4CB7-914B-D6CA87308DA8}" srcOrd="0" destOrd="0" presId="urn:microsoft.com/office/officeart/2024/3/layout/hArchList1"/>
    <dgm:cxn modelId="{C388FAA1-5441-413B-953E-BB78D6880988}" type="presOf" srcId="{6F011FEE-270C-4473-8D03-CB1C397A2A87}" destId="{30A363C6-0173-43FA-A991-1CB9562181D7}" srcOrd="0" destOrd="0" presId="urn:microsoft.com/office/officeart/2024/3/layout/hArchList1"/>
    <dgm:cxn modelId="{E838DAB5-648C-4DF2-9856-BA149802191B}" type="presOf" srcId="{42548F6E-C0CA-478D-BD6C-255CB6AF482F}" destId="{35A9D264-1BE9-4448-A6E5-DE657A2B13FA}" srcOrd="0" destOrd="0" presId="urn:microsoft.com/office/officeart/2024/3/layout/hArchList1"/>
    <dgm:cxn modelId="{02E729BD-75FB-42B9-9378-C4C5F4FD8B57}" srcId="{CBF6CFC3-23CD-4C8E-B938-5FADA27FCA1B}" destId="{8DA08685-1DB8-4A13-9C9E-3215385EDE03}" srcOrd="0" destOrd="0" parTransId="{EF54F086-F4D6-405D-B8A9-59B3CACC7975}" sibTransId="{EBBC4315-5C76-4291-9E04-7625EE2A1B1E}"/>
    <dgm:cxn modelId="{286427C6-4818-4640-9D07-EA08095DF3FD}" type="presOf" srcId="{029F79BF-19CA-4A70-B2D3-57A4C549395D}" destId="{A052DC88-6FF7-4B20-BFA7-66FDB9AD1B91}" srcOrd="0" destOrd="0" presId="urn:microsoft.com/office/officeart/2024/3/layout/hArchList1"/>
    <dgm:cxn modelId="{E93924DD-F1CA-45D9-8B2C-5394C750C2F0}" srcId="{42548F6E-C0CA-478D-BD6C-255CB6AF482F}" destId="{B38B4711-B2BC-4B24-A2F9-50251F338867}" srcOrd="0" destOrd="0" parTransId="{D020B941-A180-4AD0-8626-27AF241A82DC}" sibTransId="{A94524D0-C799-4793-A5FB-2933A2D87D32}"/>
    <dgm:cxn modelId="{735BB7DF-B5A7-49E2-AC6D-5F715E72D147}" type="presOf" srcId="{9AB4D714-1244-4681-89FD-2845CBBB46C8}" destId="{02210AB6-CBD6-40E5-9521-154316D3E3F1}" srcOrd="0" destOrd="0" presId="urn:microsoft.com/office/officeart/2024/3/layout/hArchList1"/>
    <dgm:cxn modelId="{EBA17FE2-EAB9-4F40-9239-D19244DAEE45}" type="presParOf" srcId="{9BE49A6F-61D6-42F7-946A-A1FC342BB54F}" destId="{5FCEB0AA-EE9D-4A2B-9700-E689084E4AA2}" srcOrd="0" destOrd="0" presId="urn:microsoft.com/office/officeart/2024/3/layout/hArchList1"/>
    <dgm:cxn modelId="{326CEB6A-BD98-4946-910D-02DAF054B22F}" type="presParOf" srcId="{5FCEB0AA-EE9D-4A2B-9700-E689084E4AA2}" destId="{DF1E8374-8A07-4525-9581-12EE2B324200}" srcOrd="0" destOrd="0" presId="urn:microsoft.com/office/officeart/2024/3/layout/hArchList1"/>
    <dgm:cxn modelId="{A1A2CE5E-4C83-4994-8A09-0C8A64BADA4E}" type="presParOf" srcId="{5FCEB0AA-EE9D-4A2B-9700-E689084E4AA2}" destId="{DD1B8F4D-2532-4188-9CC2-160E06B203E3}" srcOrd="1" destOrd="0" presId="urn:microsoft.com/office/officeart/2024/3/layout/hArchList1"/>
    <dgm:cxn modelId="{C8205F03-4A44-4837-8434-8B114E360785}" type="presParOf" srcId="{9BE49A6F-61D6-42F7-946A-A1FC342BB54F}" destId="{A052DC88-6FF7-4B20-BFA7-66FDB9AD1B91}" srcOrd="1" destOrd="0" presId="urn:microsoft.com/office/officeart/2024/3/layout/hArchList1"/>
    <dgm:cxn modelId="{639F9015-25C0-4EF7-BC2F-BCDA74AF6705}" type="presParOf" srcId="{9BE49A6F-61D6-42F7-946A-A1FC342BB54F}" destId="{FDD200DA-F114-4B3A-ACF0-56F7929C4F55}" srcOrd="2" destOrd="0" presId="urn:microsoft.com/office/officeart/2024/3/layout/hArchList1"/>
    <dgm:cxn modelId="{9D501044-46B2-4086-8103-D523DCC96619}" type="presParOf" srcId="{FDD200DA-F114-4B3A-ACF0-56F7929C4F55}" destId="{A2F993E0-2DE4-4323-9EA6-A9CDD3326144}" srcOrd="0" destOrd="0" presId="urn:microsoft.com/office/officeart/2024/3/layout/hArchList1"/>
    <dgm:cxn modelId="{4AF4E3B5-BC92-4EA0-8091-28560296046D}" type="presParOf" srcId="{FDD200DA-F114-4B3A-ACF0-56F7929C4F55}" destId="{41CEC902-1B2F-40F0-9732-394B88A75A19}" srcOrd="1" destOrd="0" presId="urn:microsoft.com/office/officeart/2024/3/layout/hArchList1"/>
    <dgm:cxn modelId="{3FC1CC04-0748-4D57-A35F-58C31153DB84}" type="presParOf" srcId="{9BE49A6F-61D6-42F7-946A-A1FC342BB54F}" destId="{02210AB6-CBD6-40E5-9521-154316D3E3F1}" srcOrd="3" destOrd="0" presId="urn:microsoft.com/office/officeart/2024/3/layout/hArchList1"/>
    <dgm:cxn modelId="{2F541DEE-78F3-4142-8E21-6C01B6E32A41}" type="presParOf" srcId="{9BE49A6F-61D6-42F7-946A-A1FC342BB54F}" destId="{60609311-233E-4AA5-BD49-0ACB7F5FBCED}" srcOrd="4" destOrd="0" presId="urn:microsoft.com/office/officeart/2024/3/layout/hArchList1"/>
    <dgm:cxn modelId="{4D48F05F-C6BB-4F56-ACF4-A27853B9DE72}" type="presParOf" srcId="{60609311-233E-4AA5-BD49-0ACB7F5FBCED}" destId="{35A9D264-1BE9-4448-A6E5-DE657A2B13FA}" srcOrd="0" destOrd="0" presId="urn:microsoft.com/office/officeart/2024/3/layout/hArchList1"/>
    <dgm:cxn modelId="{E1FE7F00-CDD8-4405-8336-DDE232A96BB3}" type="presParOf" srcId="{60609311-233E-4AA5-BD49-0ACB7F5FBCED}" destId="{46CF2CD0-9D26-4677-80F2-70BCF2AD9703}" srcOrd="1" destOrd="0" presId="urn:microsoft.com/office/officeart/2024/3/layout/hArchList1"/>
    <dgm:cxn modelId="{6D454F27-999B-45D5-BD44-2205CDCFB08A}" type="presParOf" srcId="{9BE49A6F-61D6-42F7-946A-A1FC342BB54F}" destId="{30A363C6-0173-43FA-A991-1CB9562181D7}" srcOrd="5" destOrd="0" presId="urn:microsoft.com/office/officeart/2024/3/layout/hArchList1"/>
    <dgm:cxn modelId="{32D1056E-E0CD-40E5-ABC8-8E275B0FBB83}" type="presParOf" srcId="{9BE49A6F-61D6-42F7-946A-A1FC342BB54F}" destId="{FFA379ED-BFDF-4BC8-93FA-947A8C94DACB}" srcOrd="6" destOrd="0" presId="urn:microsoft.com/office/officeart/2024/3/layout/hArchList1"/>
    <dgm:cxn modelId="{C4DADC48-A3DF-4FB8-9E19-73E410A1EC0E}" type="presParOf" srcId="{FFA379ED-BFDF-4BC8-93FA-947A8C94DACB}" destId="{113ABCA4-D7C4-4C26-82C8-54C50B42939F}" srcOrd="0" destOrd="0" presId="urn:microsoft.com/office/officeart/2024/3/layout/hArchList1"/>
    <dgm:cxn modelId="{CAD8A5A7-5403-4D98-9A0C-39D360B1508D}" type="presParOf" srcId="{FFA379ED-BFDF-4BC8-93FA-947A8C94DACB}" destId="{04EA5D49-2B83-4CB7-914B-D6CA87308DA8}"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8A558-9556-49AF-A85E-D4ED32813FDD}">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43751" b="1"/>
          <a:stretch/>
        </a:blipFill>
        <a:ln>
          <a:noFill/>
        </a:ln>
        <a:effectLst/>
      </dsp:spPr>
      <dsp:style>
        <a:lnRef idx="0">
          <a:scrgbClr r="0" g="0" b="0"/>
        </a:lnRef>
        <a:fillRef idx="3">
          <a:scrgbClr r="0" g="0" b="0"/>
        </a:fillRef>
        <a:effectRef idx="2">
          <a:scrgbClr r="0" g="0" b="0"/>
        </a:effectRef>
        <a:fontRef idx="minor">
          <a:schemeClr val="lt1"/>
        </a:fontRef>
      </dsp:style>
    </dsp:sp>
    <dsp:sp modelId="{59F8CC16-125A-4EF3-BCAB-E30BD16BD4AD}">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Regular Backup Schedules</a:t>
          </a:r>
        </a:p>
      </dsp:txBody>
      <dsp:txXfrm>
        <a:off x="1860960" y="0"/>
        <a:ext cx="5170775" cy="346241"/>
      </dsp:txXfrm>
    </dsp:sp>
    <dsp:sp modelId="{A9752D10-88A8-47EC-87F5-E520B31BE557}">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Consistently performing backups ensures data is securely saved and recoverable during disasters.</a:t>
          </a:r>
        </a:p>
      </dsp:txBody>
      <dsp:txXfrm>
        <a:off x="1860960" y="346241"/>
        <a:ext cx="5170775" cy="1334718"/>
      </dsp:txXfrm>
    </dsp:sp>
    <dsp:sp modelId="{200482BE-4FD1-41D8-BBC0-F64F6F0A71EB}">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642" r="24109" b="1"/>
          <a:stretch/>
        </a:blipFill>
        <a:ln>
          <a:noFill/>
        </a:ln>
        <a:effectLst/>
      </dsp:spPr>
      <dsp:style>
        <a:lnRef idx="0">
          <a:scrgbClr r="0" g="0" b="0"/>
        </a:lnRef>
        <a:fillRef idx="3">
          <a:scrgbClr r="0" g="0" b="0"/>
        </a:fillRef>
        <a:effectRef idx="2">
          <a:scrgbClr r="0" g="0" b="0"/>
        </a:effectRef>
        <a:fontRef idx="minor">
          <a:schemeClr val="lt1"/>
        </a:fontRef>
      </dsp:style>
    </dsp:sp>
    <dsp:sp modelId="{05EF731D-5AF3-471B-890E-6C64B9D17F26}">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Testing Failover Procedures</a:t>
          </a:r>
        </a:p>
      </dsp:txBody>
      <dsp:txXfrm>
        <a:off x="1860960" y="1815436"/>
        <a:ext cx="5170775" cy="346241"/>
      </dsp:txXfrm>
    </dsp:sp>
    <dsp:sp modelId="{E4586E5D-BF87-4A4A-8E5E-CFC345D5124C}">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Regular testing validates that systems can switch to backup resources seamlessly during failures.</a:t>
          </a:r>
        </a:p>
      </dsp:txBody>
      <dsp:txXfrm>
        <a:off x="1860960" y="2161678"/>
        <a:ext cx="5170775" cy="1334718"/>
      </dsp:txXfrm>
    </dsp:sp>
    <dsp:sp modelId="{7AC0AEDA-157F-4CE4-BFB8-4A4912E339B2}">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427" r="22826" b="4"/>
          <a:stretch/>
        </a:blipFill>
        <a:ln>
          <a:noFill/>
        </a:ln>
        <a:effectLst/>
      </dsp:spPr>
      <dsp:style>
        <a:lnRef idx="0">
          <a:scrgbClr r="0" g="0" b="0"/>
        </a:lnRef>
        <a:fillRef idx="3">
          <a:scrgbClr r="0" g="0" b="0"/>
        </a:fillRef>
        <a:effectRef idx="2">
          <a:scrgbClr r="0" g="0" b="0"/>
        </a:effectRef>
        <a:fontRef idx="minor">
          <a:schemeClr val="lt1"/>
        </a:fontRef>
      </dsp:style>
    </dsp:sp>
    <dsp:sp modelId="{E9A06A2C-542D-4DF7-AF28-4D77F3A68B6A}">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Recovery Objectives Definition</a:t>
          </a:r>
        </a:p>
      </dsp:txBody>
      <dsp:txXfrm>
        <a:off x="1860960" y="3630873"/>
        <a:ext cx="5170775" cy="346241"/>
      </dsp:txXfrm>
    </dsp:sp>
    <dsp:sp modelId="{F614A20D-DDCD-48A1-933D-2CD3C9C757C2}">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Setting clear recovery point and time objectives guides restoration priorities and timelines.</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E8374-8A07-4525-9581-12EE2B324200}">
      <dsp:nvSpPr>
        <dsp:cNvPr id="0" name=""/>
        <dsp:cNvSpPr/>
      </dsp:nvSpPr>
      <dsp:spPr>
        <a:xfrm>
          <a:off x="0" y="0"/>
          <a:ext cx="2592824" cy="58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Architecture</a:t>
          </a:r>
        </a:p>
      </dsp:txBody>
      <dsp:txXfrm>
        <a:off x="0" y="0"/>
        <a:ext cx="2592824" cy="584403"/>
      </dsp:txXfrm>
    </dsp:sp>
    <dsp:sp modelId="{DD1B8F4D-2532-4188-9CC2-160E06B203E3}">
      <dsp:nvSpPr>
        <dsp:cNvPr id="0" name=""/>
        <dsp:cNvSpPr/>
      </dsp:nvSpPr>
      <dsp:spPr>
        <a:xfrm>
          <a:off x="0" y="584403"/>
          <a:ext cx="2592824" cy="188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Comprehending Azure SQL's architecture is crucial for leveraging its capabilities and scalability.</a:t>
          </a:r>
        </a:p>
      </dsp:txBody>
      <dsp:txXfrm>
        <a:off x="0" y="584403"/>
        <a:ext cx="2592824" cy="1884476"/>
      </dsp:txXfrm>
    </dsp:sp>
    <dsp:sp modelId="{A2F993E0-2DE4-4323-9EA6-A9CDD3326144}">
      <dsp:nvSpPr>
        <dsp:cNvPr id="0" name=""/>
        <dsp:cNvSpPr/>
      </dsp:nvSpPr>
      <dsp:spPr>
        <a:xfrm>
          <a:off x="2852106" y="0"/>
          <a:ext cx="2592824" cy="58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in Development</a:t>
          </a:r>
        </a:p>
      </dsp:txBody>
      <dsp:txXfrm>
        <a:off x="2852106" y="0"/>
        <a:ext cx="2592824" cy="584403"/>
      </dsp:txXfrm>
    </dsp:sp>
    <dsp:sp modelId="{41CEC902-1B2F-40F0-9732-394B88A75A19}">
      <dsp:nvSpPr>
        <dsp:cNvPr id="0" name=""/>
        <dsp:cNvSpPr/>
      </dsp:nvSpPr>
      <dsp:spPr>
        <a:xfrm>
          <a:off x="2852106" y="584403"/>
          <a:ext cx="2592824" cy="188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design and development best practices enhances Azure SQL efficiency and reliability.</a:t>
          </a:r>
        </a:p>
      </dsp:txBody>
      <dsp:txXfrm>
        <a:off x="2852106" y="584403"/>
        <a:ext cx="2592824" cy="1884476"/>
      </dsp:txXfrm>
    </dsp:sp>
    <dsp:sp modelId="{35A9D264-1BE9-4448-A6E5-DE657A2B13FA}">
      <dsp:nvSpPr>
        <dsp:cNvPr id="0" name=""/>
        <dsp:cNvSpPr/>
      </dsp:nvSpPr>
      <dsp:spPr>
        <a:xfrm>
          <a:off x="5704212" y="0"/>
          <a:ext cx="2592824" cy="58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Security and Migration</a:t>
          </a:r>
        </a:p>
      </dsp:txBody>
      <dsp:txXfrm>
        <a:off x="5704212" y="0"/>
        <a:ext cx="2592824" cy="584403"/>
      </dsp:txXfrm>
    </dsp:sp>
    <dsp:sp modelId="{46CF2CD0-9D26-4677-80F2-70BCF2AD9703}">
      <dsp:nvSpPr>
        <dsp:cNvPr id="0" name=""/>
        <dsp:cNvSpPr/>
      </dsp:nvSpPr>
      <dsp:spPr>
        <a:xfrm>
          <a:off x="5704212" y="584403"/>
          <a:ext cx="2592824" cy="188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Securing data and effective migration ensure integrity and continuity in Azure SQL environments.</a:t>
          </a:r>
        </a:p>
      </dsp:txBody>
      <dsp:txXfrm>
        <a:off x="5704212" y="584403"/>
        <a:ext cx="2592824" cy="1884476"/>
      </dsp:txXfrm>
    </dsp:sp>
    <dsp:sp modelId="{113ABCA4-D7C4-4C26-82C8-54C50B42939F}">
      <dsp:nvSpPr>
        <dsp:cNvPr id="0" name=""/>
        <dsp:cNvSpPr/>
      </dsp:nvSpPr>
      <dsp:spPr>
        <a:xfrm>
          <a:off x="8556319" y="0"/>
          <a:ext cx="2592824" cy="58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Performance Monitoring</a:t>
          </a:r>
        </a:p>
      </dsp:txBody>
      <dsp:txXfrm>
        <a:off x="8556319" y="0"/>
        <a:ext cx="2592824" cy="584403"/>
      </dsp:txXfrm>
    </dsp:sp>
    <dsp:sp modelId="{04EA5D49-2B83-4CB7-914B-D6CA87308DA8}">
      <dsp:nvSpPr>
        <dsp:cNvPr id="0" name=""/>
        <dsp:cNvSpPr/>
      </dsp:nvSpPr>
      <dsp:spPr>
        <a:xfrm>
          <a:off x="8556319" y="584403"/>
          <a:ext cx="2592824" cy="188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Continuous monitoring optimizes Azure SQL performance and availability for better results.</a:t>
          </a:r>
        </a:p>
      </dsp:txBody>
      <dsp:txXfrm>
        <a:off x="8556319" y="584403"/>
        <a:ext cx="2592824" cy="188447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8214A-D8B3-4915-8962-B43E5231684C}" type="datetimeFigureOut">
              <a:rPr lang="en-US" smtClean="0"/>
              <a:pPr/>
              <a:t>7/13/25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158C4-8972-4A9B-866C-EFB23766131C}" type="slidenum">
              <a:rPr lang="en-US" smtClean="0"/>
              <a:pPr/>
              <a:t>‹#›</a:t>
            </a:fld>
            <a:endParaRPr lang="en-US"/>
          </a:p>
        </p:txBody>
      </p:sp>
    </p:spTree>
    <p:extLst>
      <p:ext uri="{BB962C8B-B14F-4D97-AF65-F5344CB8AC3E}">
        <p14:creationId xmlns:p14="http://schemas.microsoft.com/office/powerpoint/2010/main" val="310822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provides a thorough overview of Azure SQL, covering fundamentals, design best practices, migration strategies, security, availability, integrations, and performance optimization to help you master cloud-based database solutions.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a:t>
            </a:fld>
            <a:endParaRPr lang="en-US"/>
          </a:p>
        </p:txBody>
      </p:sp>
    </p:spTree>
    <p:extLst>
      <p:ext uri="{BB962C8B-B14F-4D97-AF65-F5344CB8AC3E}">
        <p14:creationId xmlns:p14="http://schemas.microsoft.com/office/powerpoint/2010/main" val="1233855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Regular monitoring and tuning of queries, along with creating appropriate clustered and non-clustered indexes, help to minimize latency and maximize responsiveness in Azure SQL databases.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11</a:t>
            </a:fld>
            <a:endParaRPr lang="en-US"/>
          </a:p>
        </p:txBody>
      </p:sp>
    </p:spTree>
    <p:extLst>
      <p:ext uri="{BB962C8B-B14F-4D97-AF65-F5344CB8AC3E}">
        <p14:creationId xmlns:p14="http://schemas.microsoft.com/office/powerpoint/2010/main" val="86452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Migrating data to Azure SQL requires careful planning around schema conversion, data transfer, and minimizing downtime to ensure a smooth transition.</a:t>
            </a:r>
          </a:p>
        </p:txBody>
      </p:sp>
      <p:sp>
        <p:nvSpPr>
          <p:cNvPr id="4" name="Slide Number Placeholder 3"/>
          <p:cNvSpPr>
            <a:spLocks noGrp="1"/>
          </p:cNvSpPr>
          <p:nvPr>
            <p:ph type="sldNum" sz="quarter" idx="5"/>
          </p:nvPr>
        </p:nvSpPr>
        <p:spPr/>
        <p:txBody>
          <a:bodyPr/>
          <a:lstStyle/>
          <a:p>
            <a:fld id="{53E64B96-3A25-46B5-A66A-A544192645E3}" type="slidenum">
              <a:t>12</a:t>
            </a:fld>
            <a:endParaRPr lang="en-US"/>
          </a:p>
        </p:txBody>
      </p:sp>
    </p:spTree>
    <p:extLst>
      <p:ext uri="{BB962C8B-B14F-4D97-AF65-F5344CB8AC3E}">
        <p14:creationId xmlns:p14="http://schemas.microsoft.com/office/powerpoint/2010/main" val="2093597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Tools like Azure Database Migration Service assist in converting on-premises schemas to Azure SQL-compatible formats, handling differences in features and syntax seamlessly.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13</a:t>
            </a:fld>
            <a:endParaRPr lang="en-US"/>
          </a:p>
        </p:txBody>
      </p:sp>
    </p:spTree>
    <p:extLst>
      <p:ext uri="{BB962C8B-B14F-4D97-AF65-F5344CB8AC3E}">
        <p14:creationId xmlns:p14="http://schemas.microsoft.com/office/powerpoint/2010/main" val="165572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Data migration can be performed using methods such as transactional replication, bulk copy tools, or Azure Data Factory pipelines, depending on data volume and downtime tolerance.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14</a:t>
            </a:fld>
            <a:endParaRPr lang="en-US"/>
          </a:p>
        </p:txBody>
      </p:sp>
    </p:spTree>
    <p:extLst>
      <p:ext uri="{BB962C8B-B14F-4D97-AF65-F5344CB8AC3E}">
        <p14:creationId xmlns:p14="http://schemas.microsoft.com/office/powerpoint/2010/main" val="172208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Strategies like offline migration during low-traffic periods, transactional replication, and phased cutovers help minimize disruption to business operations during migration.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15</a:t>
            </a:fld>
            <a:endParaRPr lang="en-US"/>
          </a:p>
        </p:txBody>
      </p:sp>
    </p:spTree>
    <p:extLst>
      <p:ext uri="{BB962C8B-B14F-4D97-AF65-F5344CB8AC3E}">
        <p14:creationId xmlns:p14="http://schemas.microsoft.com/office/powerpoint/2010/main" val="133488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Protecting data with robust access control, encryption, auditing, and compliance with regulations is vital for secure cloud database management.</a:t>
            </a:r>
          </a:p>
        </p:txBody>
      </p:sp>
      <p:sp>
        <p:nvSpPr>
          <p:cNvPr id="4" name="Slide Number Placeholder 3"/>
          <p:cNvSpPr>
            <a:spLocks noGrp="1"/>
          </p:cNvSpPr>
          <p:nvPr>
            <p:ph type="sldNum" sz="quarter" idx="5"/>
          </p:nvPr>
        </p:nvSpPr>
        <p:spPr/>
        <p:txBody>
          <a:bodyPr/>
          <a:lstStyle/>
          <a:p>
            <a:fld id="{53E64B96-3A25-46B5-A66A-A544192645E3}" type="slidenum">
              <a:t>16</a:t>
            </a:fld>
            <a:endParaRPr lang="en-US"/>
          </a:p>
        </p:txBody>
      </p:sp>
    </p:spTree>
    <p:extLst>
      <p:ext uri="{BB962C8B-B14F-4D97-AF65-F5344CB8AC3E}">
        <p14:creationId xmlns:p14="http://schemas.microsoft.com/office/powerpoint/2010/main" val="70228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SQL supports role-based access control, Active Directory integration, and multi-factor authentication to ensure that only authorized users access sensitive data.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17</a:t>
            </a:fld>
            <a:endParaRPr lang="en-US"/>
          </a:p>
        </p:txBody>
      </p:sp>
    </p:spTree>
    <p:extLst>
      <p:ext uri="{BB962C8B-B14F-4D97-AF65-F5344CB8AC3E}">
        <p14:creationId xmlns:p14="http://schemas.microsoft.com/office/powerpoint/2010/main" val="427481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Features such as Transparent Data Encryption, Always Encrypted, and advanced auditing capabilities safeguard data at rest and in transit while providing traceability.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18</a:t>
            </a:fld>
            <a:endParaRPr lang="en-US"/>
          </a:p>
        </p:txBody>
      </p:sp>
    </p:spTree>
    <p:extLst>
      <p:ext uri="{BB962C8B-B14F-4D97-AF65-F5344CB8AC3E}">
        <p14:creationId xmlns:p14="http://schemas.microsoft.com/office/powerpoint/2010/main" val="3818287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SQL adheres to many compliance standards like GDPR, HIPAA, and ISO, providing tools and configurations to help organizations meet regulatory requirements.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19</a:t>
            </a:fld>
            <a:endParaRPr lang="en-US"/>
          </a:p>
        </p:txBody>
      </p:sp>
    </p:spTree>
    <p:extLst>
      <p:ext uri="{BB962C8B-B14F-4D97-AF65-F5344CB8AC3E}">
        <p14:creationId xmlns:p14="http://schemas.microsoft.com/office/powerpoint/2010/main" val="82328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Ensuring database availability and resilience against failures is critical. Azure SQL offers built-in features for high availability and disaster recovery planning.</a:t>
            </a:r>
          </a:p>
        </p:txBody>
      </p:sp>
      <p:sp>
        <p:nvSpPr>
          <p:cNvPr id="4" name="Slide Number Placeholder 3"/>
          <p:cNvSpPr>
            <a:spLocks noGrp="1"/>
          </p:cNvSpPr>
          <p:nvPr>
            <p:ph type="sldNum" sz="quarter" idx="5"/>
          </p:nvPr>
        </p:nvSpPr>
        <p:spPr/>
        <p:txBody>
          <a:bodyPr/>
          <a:lstStyle/>
          <a:p>
            <a:fld id="{53E64B96-3A25-46B5-A66A-A544192645E3}" type="slidenum">
              <a:t>20</a:t>
            </a:fld>
            <a:endParaRPr lang="en-US"/>
          </a:p>
        </p:txBody>
      </p:sp>
    </p:spTree>
    <p:extLst>
      <p:ext uri="{BB962C8B-B14F-4D97-AF65-F5344CB8AC3E}">
        <p14:creationId xmlns:p14="http://schemas.microsoft.com/office/powerpoint/2010/main" val="10896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begin with the fundamentals of Azure SQL, then explore database design and development best practices. Next, we will cover data migration strategies, security and compliance, high availability and disaster recovery, integration with Azure services, and conclude with performance monitoring and optimization.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3</a:t>
            </a:fld>
            <a:endParaRPr lang="en-US"/>
          </a:p>
        </p:txBody>
      </p:sp>
    </p:spTree>
    <p:extLst>
      <p:ext uri="{BB962C8B-B14F-4D97-AF65-F5344CB8AC3E}">
        <p14:creationId xmlns:p14="http://schemas.microsoft.com/office/powerpoint/2010/main" val="3116177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SQL provides automatic backups, zone-redundant configurations, and fault domains to maintain high availability and minimize downtime.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21</a:t>
            </a:fld>
            <a:endParaRPr lang="en-US"/>
          </a:p>
        </p:txBody>
      </p:sp>
    </p:spTree>
    <p:extLst>
      <p:ext uri="{BB962C8B-B14F-4D97-AF65-F5344CB8AC3E}">
        <p14:creationId xmlns:p14="http://schemas.microsoft.com/office/powerpoint/2010/main" val="27070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Geo-replication allows for replicating data across regions, while failover groups enable automatic failover to secondary databases in case of outages, supporting business continuity.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22</a:t>
            </a:fld>
            <a:endParaRPr lang="en-US"/>
          </a:p>
        </p:txBody>
      </p:sp>
    </p:spTree>
    <p:extLst>
      <p:ext uri="{BB962C8B-B14F-4D97-AF65-F5344CB8AC3E}">
        <p14:creationId xmlns:p14="http://schemas.microsoft.com/office/powerpoint/2010/main" val="401800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Implementing regular backup schedules, testing failover procedures, and defining recovery point and time objectives are essential steps in disaster recovery planning.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23</a:t>
            </a:fld>
            <a:endParaRPr lang="en-US"/>
          </a:p>
        </p:txBody>
      </p:sp>
    </p:spTree>
    <p:extLst>
      <p:ext uri="{BB962C8B-B14F-4D97-AF65-F5344CB8AC3E}">
        <p14:creationId xmlns:p14="http://schemas.microsoft.com/office/powerpoint/2010/main" val="281489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SQL seamlessly integrates with various Azure services to enhance data integration, warehousing, and business intelligence capabilities.</a:t>
            </a:r>
          </a:p>
        </p:txBody>
      </p:sp>
      <p:sp>
        <p:nvSpPr>
          <p:cNvPr id="4" name="Slide Number Placeholder 3"/>
          <p:cNvSpPr>
            <a:spLocks noGrp="1"/>
          </p:cNvSpPr>
          <p:nvPr>
            <p:ph type="sldNum" sz="quarter" idx="5"/>
          </p:nvPr>
        </p:nvSpPr>
        <p:spPr/>
        <p:txBody>
          <a:bodyPr/>
          <a:lstStyle/>
          <a:p>
            <a:fld id="{53E64B96-3A25-46B5-A66A-A544192645E3}" type="slidenum">
              <a:t>24</a:t>
            </a:fld>
            <a:endParaRPr lang="en-US"/>
          </a:p>
        </p:txBody>
      </p:sp>
    </p:spTree>
    <p:extLst>
      <p:ext uri="{BB962C8B-B14F-4D97-AF65-F5344CB8AC3E}">
        <p14:creationId xmlns:p14="http://schemas.microsoft.com/office/powerpoint/2010/main" val="3612464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Data Factory enables orchestrating data workflows and pipelines, facilitating efficient data movement and transformation involving Azure SQL databases.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25</a:t>
            </a:fld>
            <a:endParaRPr lang="en-US"/>
          </a:p>
        </p:txBody>
      </p:sp>
    </p:spTree>
    <p:extLst>
      <p:ext uri="{BB962C8B-B14F-4D97-AF65-F5344CB8AC3E}">
        <p14:creationId xmlns:p14="http://schemas.microsoft.com/office/powerpoint/2010/main" val="1281323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Synapse Analytics provides a powerful analytics platform integrating with Azure SQL for large-scale data warehousing and real-time insights.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26</a:t>
            </a:fld>
            <a:endParaRPr lang="en-US"/>
          </a:p>
        </p:txBody>
      </p:sp>
    </p:spTree>
    <p:extLst>
      <p:ext uri="{BB962C8B-B14F-4D97-AF65-F5344CB8AC3E}">
        <p14:creationId xmlns:p14="http://schemas.microsoft.com/office/powerpoint/2010/main" val="56307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Power BI connects directly to Azure SQL to create interactive dashboards and reports, enabling data-driven decision making across organizations.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27</a:t>
            </a:fld>
            <a:endParaRPr lang="en-US"/>
          </a:p>
        </p:txBody>
      </p:sp>
    </p:spTree>
    <p:extLst>
      <p:ext uri="{BB962C8B-B14F-4D97-AF65-F5344CB8AC3E}">
        <p14:creationId xmlns:p14="http://schemas.microsoft.com/office/powerpoint/2010/main" val="1478990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Continuous monitoring and optimization of Azure SQL databases ensure sustained performance and efficient resource utilization.</a:t>
            </a:r>
          </a:p>
        </p:txBody>
      </p:sp>
      <p:sp>
        <p:nvSpPr>
          <p:cNvPr id="4" name="Slide Number Placeholder 3"/>
          <p:cNvSpPr>
            <a:spLocks noGrp="1"/>
          </p:cNvSpPr>
          <p:nvPr>
            <p:ph type="sldNum" sz="quarter" idx="5"/>
          </p:nvPr>
        </p:nvSpPr>
        <p:spPr/>
        <p:txBody>
          <a:bodyPr/>
          <a:lstStyle/>
          <a:p>
            <a:fld id="{53E64B96-3A25-46B5-A66A-A544192645E3}" type="slidenum">
              <a:t>28</a:t>
            </a:fld>
            <a:endParaRPr lang="en-US"/>
          </a:p>
        </p:txBody>
      </p:sp>
    </p:spTree>
    <p:extLst>
      <p:ext uri="{BB962C8B-B14F-4D97-AF65-F5344CB8AC3E}">
        <p14:creationId xmlns:p14="http://schemas.microsoft.com/office/powerpoint/2010/main" val="163598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provides tools like Azure Monitor and Query Performance Insight to track database health, query execution, and resource consumption.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29</a:t>
            </a:fld>
            <a:endParaRPr lang="en-US"/>
          </a:p>
        </p:txBody>
      </p:sp>
    </p:spTree>
    <p:extLst>
      <p:ext uri="{BB962C8B-B14F-4D97-AF65-F5344CB8AC3E}">
        <p14:creationId xmlns:p14="http://schemas.microsoft.com/office/powerpoint/2010/main" val="4277884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Analyzing slow-running queries, deadlocks, and resource waits helps pinpoint bottlenecks, allowing for targeted optimizations.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30</a:t>
            </a:fld>
            <a:endParaRPr lang="en-US"/>
          </a:p>
        </p:txBody>
      </p:sp>
    </p:spTree>
    <p:extLst>
      <p:ext uri="{BB962C8B-B14F-4D97-AF65-F5344CB8AC3E}">
        <p14:creationId xmlns:p14="http://schemas.microsoft.com/office/powerpoint/2010/main" val="67278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core components and architecture of Azure SQL is essential for effective cloud database management. We will also explore deployment options and how to navigate the Azure Portal interface.</a:t>
            </a:r>
          </a:p>
        </p:txBody>
      </p:sp>
      <p:sp>
        <p:nvSpPr>
          <p:cNvPr id="4" name="Slide Number Placeholder 3"/>
          <p:cNvSpPr>
            <a:spLocks noGrp="1"/>
          </p:cNvSpPr>
          <p:nvPr>
            <p:ph type="sldNum" sz="quarter" idx="5"/>
          </p:nvPr>
        </p:nvSpPr>
        <p:spPr/>
        <p:txBody>
          <a:bodyPr/>
          <a:lstStyle/>
          <a:p>
            <a:fld id="{53E64B96-3A25-46B5-A66A-A544192645E3}" type="slidenum">
              <a:t>4</a:t>
            </a:fld>
            <a:endParaRPr lang="en-US"/>
          </a:p>
        </p:txBody>
      </p:sp>
    </p:spTree>
    <p:extLst>
      <p:ext uri="{BB962C8B-B14F-4D97-AF65-F5344CB8AC3E}">
        <p14:creationId xmlns:p14="http://schemas.microsoft.com/office/powerpoint/2010/main" val="62293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Techniques such as query rewriting, appropriate indexing, and scaling compute resources optimize database performance and cost efficiency.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31</a:t>
            </a:fld>
            <a:endParaRPr lang="en-US"/>
          </a:p>
        </p:txBody>
      </p:sp>
    </p:spTree>
    <p:extLst>
      <p:ext uri="{BB962C8B-B14F-4D97-AF65-F5344CB8AC3E}">
        <p14:creationId xmlns:p14="http://schemas.microsoft.com/office/powerpoint/2010/main" val="35416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Mastering Azure SQL involves understanding its architecture, applying best practices in design and development, securing and migrating data effectively, ensuring availability, integrating with Azure services, and continuously monitoring performance for optimal results.</a:t>
            </a:r>
          </a:p>
        </p:txBody>
      </p:sp>
      <p:sp>
        <p:nvSpPr>
          <p:cNvPr id="4" name="Slide Number Placeholder 3"/>
          <p:cNvSpPr>
            <a:spLocks noGrp="1"/>
          </p:cNvSpPr>
          <p:nvPr>
            <p:ph type="sldNum" sz="quarter" idx="5"/>
          </p:nvPr>
        </p:nvSpPr>
        <p:spPr/>
        <p:txBody>
          <a:bodyPr/>
          <a:lstStyle/>
          <a:p>
            <a:fld id="{53E64B96-3A25-46B5-A66A-A544192645E3}" type="slidenum">
              <a:t>32</a:t>
            </a:fld>
            <a:endParaRPr lang="en-US"/>
          </a:p>
        </p:txBody>
      </p:sp>
    </p:spTree>
    <p:extLst>
      <p:ext uri="{BB962C8B-B14F-4D97-AF65-F5344CB8AC3E}">
        <p14:creationId xmlns:p14="http://schemas.microsoft.com/office/powerpoint/2010/main" val="1736042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SQL is a fully managed relational database service based on Microsoft SQL Server technology. It offers scalability, high availability, and security through a cloud-native architecture designed for elastic compute and storage.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5</a:t>
            </a:fld>
            <a:endParaRPr lang="en-US"/>
          </a:p>
        </p:txBody>
      </p:sp>
    </p:spTree>
    <p:extLst>
      <p:ext uri="{BB962C8B-B14F-4D97-AF65-F5344CB8AC3E}">
        <p14:creationId xmlns:p14="http://schemas.microsoft.com/office/powerpoint/2010/main" val="1051784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Azure SQL supports various deployment models including single databases for isolated workloads, elastic pools for cost-efficient shared resource management, and managed instances that offer near 100% SQL Server compatibility with enhanced control.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6</a:t>
            </a:fld>
            <a:endParaRPr lang="en-US"/>
          </a:p>
        </p:txBody>
      </p:sp>
    </p:spTree>
    <p:extLst>
      <p:ext uri="{BB962C8B-B14F-4D97-AF65-F5344CB8AC3E}">
        <p14:creationId xmlns:p14="http://schemas.microsoft.com/office/powerpoint/2010/main" val="2226181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Azure Portal provides a user-friendly web interface for managing Azure SQL resources. It enables monitoring, configuration, scaling, and deploying databases with ease through dashboards and integrated tools.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7</a:t>
            </a:fld>
            <a:endParaRPr lang="en-US"/>
          </a:p>
        </p:txBody>
      </p:sp>
    </p:spTree>
    <p:extLst>
      <p:ext uri="{BB962C8B-B14F-4D97-AF65-F5344CB8AC3E}">
        <p14:creationId xmlns:p14="http://schemas.microsoft.com/office/powerpoint/2010/main" val="135144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Designing efficient and scalable schemas, writing effective T-SQL code, and optimizing performance through indexing are critical to successful Azure SQL deployments.</a:t>
            </a:r>
          </a:p>
        </p:txBody>
      </p:sp>
      <p:sp>
        <p:nvSpPr>
          <p:cNvPr id="4" name="Slide Number Placeholder 3"/>
          <p:cNvSpPr>
            <a:spLocks noGrp="1"/>
          </p:cNvSpPr>
          <p:nvPr>
            <p:ph type="sldNum" sz="quarter" idx="5"/>
          </p:nvPr>
        </p:nvSpPr>
        <p:spPr/>
        <p:txBody>
          <a:bodyPr/>
          <a:lstStyle/>
          <a:p>
            <a:fld id="{53E64B96-3A25-46B5-A66A-A544192645E3}" type="slidenum">
              <a:t>8</a:t>
            </a:fld>
            <a:endParaRPr lang="en-US"/>
          </a:p>
        </p:txBody>
      </p:sp>
    </p:spTree>
    <p:extLst>
      <p:ext uri="{BB962C8B-B14F-4D97-AF65-F5344CB8AC3E}">
        <p14:creationId xmlns:p14="http://schemas.microsoft.com/office/powerpoint/2010/main" val="2696420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Schema design should focus on normalization, indexing strategies, and partitioning to ensure scalability and performance. Proper design reduces data redundancy and improves query efficiency.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9</a:t>
            </a:fld>
            <a:endParaRPr lang="en-US"/>
          </a:p>
        </p:txBody>
      </p:sp>
    </p:spTree>
    <p:extLst>
      <p:ext uri="{BB962C8B-B14F-4D97-AF65-F5344CB8AC3E}">
        <p14:creationId xmlns:p14="http://schemas.microsoft.com/office/powerpoint/2010/main" val="24849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Writing clean, maintainable, and efficient T-SQL code involves using parameterized queries, avoiding cursors when possible, and leveraging set-based operations for better performance.
Image source: Microsoft 365 content library
</a:t>
            </a:r>
          </a:p>
        </p:txBody>
      </p:sp>
      <p:sp>
        <p:nvSpPr>
          <p:cNvPr id="4" name="Slide Number Placeholder 3"/>
          <p:cNvSpPr>
            <a:spLocks noGrp="1"/>
          </p:cNvSpPr>
          <p:nvPr>
            <p:ph type="sldNum" sz="quarter" idx="5"/>
          </p:nvPr>
        </p:nvSpPr>
        <p:spPr/>
        <p:txBody>
          <a:bodyPr/>
          <a:lstStyle/>
          <a:p>
            <a:fld id="{53E64B96-3A25-46B5-A66A-A544192645E3}" type="slidenum">
              <a:t>10</a:t>
            </a:fld>
            <a:endParaRPr lang="en-US"/>
          </a:p>
        </p:txBody>
      </p:sp>
    </p:spTree>
    <p:extLst>
      <p:ext uri="{BB962C8B-B14F-4D97-AF65-F5344CB8AC3E}">
        <p14:creationId xmlns:p14="http://schemas.microsoft.com/office/powerpoint/2010/main" val="2219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B5-BDA8-4426-B980-2C89D3F080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6539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C645-18BF-4F04-9BF9-FA3C0C01ECD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7841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548E-F8BC-451A-B829-28C52D8C1A6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8640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23BF-950C-4565-AB56-299D2E19817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0108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3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7/13/25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2979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7/13/25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9277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7/13/25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4538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empresa-1.jpg">
            <a:extLst>
              <a:ext uri="{FF2B5EF4-FFF2-40B4-BE49-F238E27FC236}">
                <a16:creationId xmlns:a16="http://schemas.microsoft.com/office/drawing/2014/main" id="{61DC68AC-F8CD-4443-96C6-0C43BD1916D1}"/>
              </a:ext>
            </a:extLst>
          </p:cNvPr>
          <p:cNvPicPr>
            <a:picLocks noChangeAspect="1"/>
          </p:cNvPicPr>
          <p:nvPr userDrawn="1"/>
        </p:nvPicPr>
        <p:blipFill>
          <a:blip r:embed="rId11" cstate="print"/>
          <a:srcRect t="8163" r="8163"/>
          <a:stretch>
            <a:fillRect/>
          </a:stretch>
        </p:blipFill>
        <p:spPr>
          <a:xfrm>
            <a:off x="14126" y="0"/>
            <a:ext cx="12192001" cy="6858001"/>
          </a:xfrm>
          <a:prstGeom prst="rect">
            <a:avLst/>
          </a:prstGeom>
        </p:spPr>
      </p:pic>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83" r:id="rId2"/>
    <p:sldLayoutId id="2147483682" r:id="rId3"/>
    <p:sldLayoutId id="2147483681" r:id="rId4"/>
    <p:sldLayoutId id="2147483680" r:id="rId5"/>
    <p:sldLayoutId id="2147483679" r:id="rId6"/>
    <p:sldLayoutId id="2147483684" r:id="rId7"/>
    <p:sldLayoutId id="2147483685"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ame 34">
            <a:extLst>
              <a:ext uri="{FF2B5EF4-FFF2-40B4-BE49-F238E27FC236}">
                <a16:creationId xmlns:a16="http://schemas.microsoft.com/office/drawing/2014/main" id="{53743D37-4B34-4FCE-B5A0-1CB36DEAE8EE}"/>
              </a:ext>
            </a:extLst>
          </p:cNvPr>
          <p:cNvSpPr/>
          <p:nvPr/>
        </p:nvSpPr>
        <p:spPr>
          <a:xfrm>
            <a:off x="158262" y="144211"/>
            <a:ext cx="11843238" cy="6569578"/>
          </a:xfrm>
          <a:prstGeom prst="frame">
            <a:avLst>
              <a:gd name="adj1" fmla="val 6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p:cNvGrpSpPr/>
          <p:nvPr/>
        </p:nvGrpSpPr>
        <p:grpSpPr>
          <a:xfrm>
            <a:off x="587829" y="1771104"/>
            <a:ext cx="8773885" cy="2202607"/>
            <a:chOff x="614197" y="1586493"/>
            <a:chExt cx="8773885" cy="2202607"/>
          </a:xfrm>
        </p:grpSpPr>
        <p:sp>
          <p:nvSpPr>
            <p:cNvPr id="34" name="TextBox 33">
              <a:extLst>
                <a:ext uri="{FF2B5EF4-FFF2-40B4-BE49-F238E27FC236}">
                  <a16:creationId xmlns:a16="http://schemas.microsoft.com/office/drawing/2014/main" id="{13708C8B-59C0-4C7C-8213-EE5206E18153}"/>
                </a:ext>
              </a:extLst>
            </p:cNvPr>
            <p:cNvSpPr txBox="1"/>
            <p:nvPr/>
          </p:nvSpPr>
          <p:spPr>
            <a:xfrm>
              <a:off x="614197" y="1586493"/>
              <a:ext cx="8773885" cy="584775"/>
            </a:xfrm>
            <a:prstGeom prst="rect">
              <a:avLst/>
            </a:prstGeom>
            <a:noFill/>
          </p:spPr>
          <p:txBody>
            <a:bodyPr wrap="square" rtlCol="0" anchor="ctr">
              <a:spAutoFit/>
            </a:bodyPr>
            <a:lstStyle/>
            <a:p>
              <a:endParaRPr lang="ko-KR" altLang="en-US" sz="3200" b="1" dirty="0">
                <a:solidFill>
                  <a:schemeClr val="bg1">
                    <a:lumMod val="85000"/>
                  </a:schemeClr>
                </a:solidFill>
                <a:latin typeface="Open Sans" pitchFamily="34" charset="0"/>
                <a:cs typeface="Open Sans" pitchFamily="34" charset="0"/>
              </a:endParaRPr>
            </a:p>
          </p:txBody>
        </p:sp>
        <p:sp>
          <p:nvSpPr>
            <p:cNvPr id="22" name="Rectangle 21"/>
            <p:cNvSpPr/>
            <p:nvPr/>
          </p:nvSpPr>
          <p:spPr>
            <a:xfrm>
              <a:off x="721314" y="3667180"/>
              <a:ext cx="1499616" cy="121920"/>
            </a:xfrm>
            <a:prstGeom prst="rect">
              <a:avLst/>
            </a:prstGeom>
            <a:solidFill>
              <a:srgbClr val="F79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383DD5DA-3E06-4076-85C4-A64BE98A12DF}"/>
              </a:ext>
            </a:extLst>
          </p:cNvPr>
          <p:cNvSpPr txBox="1"/>
          <p:nvPr/>
        </p:nvSpPr>
        <p:spPr>
          <a:xfrm>
            <a:off x="598715" y="5625829"/>
            <a:ext cx="5823855" cy="430887"/>
          </a:xfrm>
          <a:prstGeom prst="rect">
            <a:avLst/>
          </a:prstGeom>
          <a:noFill/>
        </p:spPr>
        <p:txBody>
          <a:bodyPr wrap="square" rtlCol="0" anchor="ctr">
            <a:spAutoFit/>
          </a:bodyPr>
          <a:lstStyle/>
          <a:p>
            <a:r>
              <a:rPr lang="en-US" altLang="ko-KR" sz="2200" b="1" i="1" dirty="0">
                <a:solidFill>
                  <a:schemeClr val="bg1">
                    <a:lumMod val="85000"/>
                  </a:schemeClr>
                </a:solidFill>
                <a:latin typeface="Open Sans" pitchFamily="34" charset="0"/>
                <a:ea typeface="Open Sans" pitchFamily="34" charset="0"/>
                <a:cs typeface="Open Sans" pitchFamily="34" charset="0"/>
              </a:rPr>
              <a:t>Ideals induced, imbibed and implemented!</a:t>
            </a:r>
            <a:endParaRPr lang="ko-KR" altLang="en-US" sz="2200" b="1" i="1" dirty="0">
              <a:solidFill>
                <a:schemeClr val="bg1">
                  <a:lumMod val="85000"/>
                </a:schemeClr>
              </a:solidFill>
              <a:latin typeface="Open Sans" pitchFamily="34" charset="0"/>
              <a:cs typeface="Open Sans" pitchFamily="34" charset="0"/>
            </a:endParaRPr>
          </a:p>
        </p:txBody>
      </p:sp>
      <p:pic>
        <p:nvPicPr>
          <p:cNvPr id="9" name="Picture 8" descr="updated_vinsys_logo.png"/>
          <p:cNvPicPr>
            <a:picLocks noChangeAspect="1"/>
          </p:cNvPicPr>
          <p:nvPr/>
        </p:nvPicPr>
        <p:blipFill>
          <a:blip r:embed="rId2" cstate="print">
            <a:lum bright="100000" contrast="30000"/>
          </a:blip>
          <a:stretch>
            <a:fillRect/>
          </a:stretch>
        </p:blipFill>
        <p:spPr>
          <a:xfrm>
            <a:off x="761034" y="544288"/>
            <a:ext cx="856488" cy="628091"/>
          </a:xfrm>
          <a:prstGeom prst="rect">
            <a:avLst/>
          </a:prstGeom>
        </p:spPr>
      </p:pic>
      <p:sp>
        <p:nvSpPr>
          <p:cNvPr id="2" name="TextBox 1">
            <a:extLst>
              <a:ext uri="{FF2B5EF4-FFF2-40B4-BE49-F238E27FC236}">
                <a16:creationId xmlns:a16="http://schemas.microsoft.com/office/drawing/2014/main" id="{9767880D-C819-87AB-23D5-F90210202BFF}"/>
              </a:ext>
            </a:extLst>
          </p:cNvPr>
          <p:cNvSpPr txBox="1"/>
          <p:nvPr/>
        </p:nvSpPr>
        <p:spPr>
          <a:xfrm>
            <a:off x="587828" y="2544081"/>
            <a:ext cx="10027163" cy="707886"/>
          </a:xfrm>
          <a:prstGeom prst="rect">
            <a:avLst/>
          </a:prstGeom>
          <a:noFill/>
        </p:spPr>
        <p:txBody>
          <a:bodyPr wrap="square" rtlCol="0" anchor="ctr">
            <a:spAutoFit/>
          </a:bodyPr>
          <a:lstStyle/>
          <a:p>
            <a:r>
              <a:rPr lang="en-US" altLang="ko-KR" sz="4000" b="1" dirty="0">
                <a:solidFill>
                  <a:srgbClr val="F79633"/>
                </a:solidFill>
                <a:latin typeface="Open Sans" pitchFamily="34" charset="0"/>
                <a:ea typeface="Open Sans" pitchFamily="34" charset="0"/>
                <a:cs typeface="Open Sans" pitchFamily="34" charset="0"/>
              </a:rPr>
              <a:t>AZURE SQL</a:t>
            </a:r>
            <a:endParaRPr lang="ko-KR" altLang="en-US" sz="4000" b="1" dirty="0">
              <a:solidFill>
                <a:srgbClr val="F79633"/>
              </a:solidFill>
              <a:latin typeface="Open Sans" pitchFamily="34" charset="0"/>
              <a:cs typeface="Open Sans" pitchFamily="34" charset="0"/>
            </a:endParaRPr>
          </a:p>
        </p:txBody>
      </p:sp>
    </p:spTree>
    <p:extLst>
      <p:ext uri="{BB962C8B-B14F-4D97-AF65-F5344CB8AC3E}">
        <p14:creationId xmlns:p14="http://schemas.microsoft.com/office/powerpoint/2010/main" val="33189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FEE336-0BC3-BA0D-635D-6C6A85D108B3}"/>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T-SQL Programming Techniques and Best Practices</a:t>
            </a:r>
          </a:p>
        </p:txBody>
      </p:sp>
      <p:pic>
        <p:nvPicPr>
          <p:cNvPr id="5" name="Content Placeholder 4" descr="Computer network server room in blur">
            <a:extLst>
              <a:ext uri="{FF2B5EF4-FFF2-40B4-BE49-F238E27FC236}">
                <a16:creationId xmlns:a16="http://schemas.microsoft.com/office/drawing/2014/main" id="{FE4A9B17-9B5A-46F1-BE8E-2F114C9550F3}"/>
              </a:ext>
            </a:extLst>
          </p:cNvPr>
          <p:cNvPicPr>
            <a:picLocks noGrp="1" noChangeAspect="1"/>
          </p:cNvPicPr>
          <p:nvPr>
            <p:ph sz="half" idx="1"/>
          </p:nvPr>
        </p:nvPicPr>
        <p:blipFill>
          <a:blip r:embed="rId3"/>
          <a:srcRect l="17793" r="3393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2486C1D-15F3-DA6B-517D-A135410D51DF}"/>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Use Parameterized Queries</a:t>
            </a:r>
          </a:p>
          <a:p>
            <a:pPr marL="0" lvl="1" indent="0">
              <a:buFont typeface="Arial" panose="020B0604020202020204" pitchFamily="34" charset="0"/>
              <a:buNone/>
            </a:pPr>
            <a:r>
              <a:rPr lang="en-US" sz="1400"/>
              <a:t>Parameterized queries protect against SQL injection and improve code maintainability and security.</a:t>
            </a:r>
          </a:p>
          <a:p>
            <a:pPr marL="0" indent="0">
              <a:spcBef>
                <a:spcPts val="2500"/>
              </a:spcBef>
              <a:buFont typeface="Arial" panose="020B0604020202020204" pitchFamily="34" charset="0"/>
              <a:buNone/>
            </a:pPr>
            <a:r>
              <a:rPr lang="en-US" sz="1400" b="1"/>
              <a:t>Avoid Cursors</a:t>
            </a:r>
          </a:p>
          <a:p>
            <a:pPr marL="0" lvl="1" indent="0">
              <a:buFont typeface="Arial" panose="020B0604020202020204" pitchFamily="34" charset="0"/>
              <a:buNone/>
            </a:pPr>
            <a:r>
              <a:rPr lang="en-US" sz="1400"/>
              <a:t>Avoid using cursors to enhance query performance and reduce resource consumption in T-SQL programming.</a:t>
            </a:r>
          </a:p>
          <a:p>
            <a:pPr marL="0" indent="0">
              <a:spcBef>
                <a:spcPts val="2500"/>
              </a:spcBef>
              <a:buFont typeface="Arial" panose="020B0604020202020204" pitchFamily="34" charset="0"/>
              <a:buNone/>
            </a:pPr>
            <a:r>
              <a:rPr lang="en-US" sz="1400" b="1"/>
              <a:t>Leverage Set-Based Operations</a:t>
            </a:r>
          </a:p>
          <a:p>
            <a:pPr marL="0" lvl="1" indent="0">
              <a:buFont typeface="Arial" panose="020B0604020202020204" pitchFamily="34" charset="0"/>
              <a:buNone/>
            </a:pPr>
            <a:r>
              <a:rPr lang="en-US" sz="1400"/>
              <a:t>Using set-based operations leads to more efficient and faster T-SQL queries compared to row-by-row processing.</a:t>
            </a:r>
          </a:p>
        </p:txBody>
      </p:sp>
    </p:spTree>
    <p:extLst>
      <p:ext uri="{BB962C8B-B14F-4D97-AF65-F5344CB8AC3E}">
        <p14:creationId xmlns:p14="http://schemas.microsoft.com/office/powerpoint/2010/main" val="400127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4ADEF6-717D-1A3B-1BEF-46E48A5B0F33}"/>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Performance Tuning and Effective Indexing Strategies</a:t>
            </a:r>
          </a:p>
        </p:txBody>
      </p:sp>
      <p:pic>
        <p:nvPicPr>
          <p:cNvPr id="5" name="Content Placeholder 4" descr="3d illustration">
            <a:extLst>
              <a:ext uri="{FF2B5EF4-FFF2-40B4-BE49-F238E27FC236}">
                <a16:creationId xmlns:a16="http://schemas.microsoft.com/office/drawing/2014/main" id="{8F1DE0D1-5605-4B9B-A8AF-D3EDAAACC184}"/>
              </a:ext>
            </a:extLst>
          </p:cNvPr>
          <p:cNvPicPr>
            <a:picLocks noGrp="1" noChangeAspect="1"/>
          </p:cNvPicPr>
          <p:nvPr>
            <p:ph sz="half" idx="1"/>
          </p:nvPr>
        </p:nvPicPr>
        <p:blipFill>
          <a:blip r:embed="rId3"/>
          <a:srcRect l="6733" r="2094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6D6408C-AF2B-9B11-3962-0C31B7D83450}"/>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Query Monitoring and Tuning</a:t>
            </a:r>
          </a:p>
          <a:p>
            <a:pPr marL="0" lvl="1" indent="0">
              <a:buFont typeface="Arial" panose="020B0604020202020204" pitchFamily="34" charset="0"/>
              <a:buNone/>
            </a:pPr>
            <a:r>
              <a:rPr lang="en-US" sz="1400"/>
              <a:t>Continuous monitoring of queries identifies performance bottlenecks and opportunities for tuning to reduce latency.</a:t>
            </a:r>
          </a:p>
          <a:p>
            <a:pPr marL="0" indent="0">
              <a:spcBef>
                <a:spcPts val="2500"/>
              </a:spcBef>
              <a:buFont typeface="Arial" panose="020B0604020202020204" pitchFamily="34" charset="0"/>
              <a:buNone/>
            </a:pPr>
            <a:r>
              <a:rPr lang="en-US" sz="1400" b="1"/>
              <a:t>Clustered Index Importance</a:t>
            </a:r>
          </a:p>
          <a:p>
            <a:pPr marL="0" lvl="1" indent="0">
              <a:buFont typeface="Arial" panose="020B0604020202020204" pitchFamily="34" charset="0"/>
              <a:buNone/>
            </a:pPr>
            <a:r>
              <a:rPr lang="en-US" sz="1400"/>
              <a:t>Clustered indexes organize data to speed up data retrieval and improve query performance.</a:t>
            </a:r>
          </a:p>
          <a:p>
            <a:pPr marL="0" indent="0">
              <a:spcBef>
                <a:spcPts val="2500"/>
              </a:spcBef>
              <a:buFont typeface="Arial" panose="020B0604020202020204" pitchFamily="34" charset="0"/>
              <a:buNone/>
            </a:pPr>
            <a:r>
              <a:rPr lang="en-US" sz="1400" b="1"/>
              <a:t>Non-Clustered Index Benefits</a:t>
            </a:r>
          </a:p>
          <a:p>
            <a:pPr marL="0" lvl="1" indent="0">
              <a:buFont typeface="Arial" panose="020B0604020202020204" pitchFamily="34" charset="0"/>
              <a:buNone/>
            </a:pPr>
            <a:r>
              <a:rPr lang="en-US" sz="1400"/>
              <a:t>Non-clustered indexes provide quick access paths to data, enhancing responsiveness without altering data storage.</a:t>
            </a:r>
          </a:p>
        </p:txBody>
      </p:sp>
    </p:spTree>
    <p:extLst>
      <p:ext uri="{BB962C8B-B14F-4D97-AF65-F5344CB8AC3E}">
        <p14:creationId xmlns:p14="http://schemas.microsoft.com/office/powerpoint/2010/main" val="3747924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9C3A5B1-CC4E-F22E-8819-C86BCCCD18A9}"/>
              </a:ext>
            </a:extLst>
          </p:cNvPr>
          <p:cNvSpPr>
            <a:spLocks noGrp="1"/>
          </p:cNvSpPr>
          <p:nvPr>
            <p:ph type="ctrTitle"/>
          </p:nvPr>
        </p:nvSpPr>
        <p:spPr>
          <a:xfrm>
            <a:off x="521208" y="1211766"/>
            <a:ext cx="7237052" cy="4727988"/>
          </a:xfrm>
        </p:spPr>
        <p:txBody>
          <a:bodyPr anchor="b">
            <a:normAutofit/>
          </a:bodyPr>
          <a:lstStyle/>
          <a:p>
            <a:r>
              <a:rPr lang="en-US" sz="7400"/>
              <a:t>Data Migration Strategies to Azure SQL</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563590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F7A442-0D15-C97E-B259-D85E27880266}"/>
              </a:ext>
            </a:extLst>
          </p:cNvPr>
          <p:cNvSpPr>
            <a:spLocks noGrp="1"/>
          </p:cNvSpPr>
          <p:nvPr>
            <p:ph type="title"/>
          </p:nvPr>
        </p:nvSpPr>
        <p:spPr>
          <a:xfrm>
            <a:off x="521208" y="978408"/>
            <a:ext cx="6300216" cy="1463040"/>
          </a:xfrm>
        </p:spPr>
        <p:txBody>
          <a:bodyPr vert="horz" lIns="91440" tIns="45720" rIns="91440" bIns="45720" rtlCol="0" anchor="t">
            <a:normAutofit fontScale="90000"/>
          </a:bodyPr>
          <a:lstStyle/>
          <a:p>
            <a:pPr>
              <a:lnSpc>
                <a:spcPct val="90000"/>
              </a:lnSpc>
            </a:pPr>
            <a:r>
              <a:rPr lang="en-US" sz="3400" b="1" kern="1200">
                <a:solidFill>
                  <a:schemeClr val="tx1"/>
                </a:solidFill>
                <a:latin typeface="+mj-lt"/>
                <a:ea typeface="+mj-ea"/>
                <a:cs typeface="+mj-cs"/>
              </a:rPr>
              <a:t>Techniques for Schema Conversion and Compatibility</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7DEA0AF-DA2E-9145-2CB5-DB9DE7AEDF59}"/>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Schema Conversion Tools</a:t>
            </a:r>
          </a:p>
          <a:p>
            <a:pPr marL="0" lvl="1" indent="0">
              <a:buFont typeface="Arial" panose="020B0604020202020204" pitchFamily="34" charset="0"/>
              <a:buNone/>
            </a:pPr>
            <a:r>
              <a:rPr lang="en-US" sz="1400"/>
              <a:t>Specialized tools automate schema conversion to maintain data integrity during migration to cloud environments.</a:t>
            </a:r>
          </a:p>
          <a:p>
            <a:pPr marL="0" indent="0">
              <a:spcBef>
                <a:spcPts val="2500"/>
              </a:spcBef>
              <a:buFont typeface="Arial" panose="020B0604020202020204" pitchFamily="34" charset="0"/>
              <a:buNone/>
            </a:pPr>
            <a:r>
              <a:rPr lang="en-US" sz="1400" b="1"/>
              <a:t>Handling Feature Differences</a:t>
            </a:r>
          </a:p>
          <a:p>
            <a:pPr marL="0" lvl="1" indent="0">
              <a:buFont typeface="Arial" panose="020B0604020202020204" pitchFamily="34" charset="0"/>
              <a:buNone/>
            </a:pPr>
            <a:r>
              <a:rPr lang="en-US" sz="1400"/>
              <a:t>Conversion tools address differences in database features and syntax to ensure compatibility across platforms.</a:t>
            </a:r>
          </a:p>
          <a:p>
            <a:pPr marL="0" indent="0">
              <a:spcBef>
                <a:spcPts val="2500"/>
              </a:spcBef>
              <a:buFont typeface="Arial" panose="020B0604020202020204" pitchFamily="34" charset="0"/>
              <a:buNone/>
            </a:pPr>
            <a:r>
              <a:rPr lang="en-US" sz="1400" b="1"/>
              <a:t>Azure Migration Assistance</a:t>
            </a:r>
          </a:p>
          <a:p>
            <a:pPr marL="0" lvl="1" indent="0">
              <a:buFont typeface="Arial" panose="020B0604020202020204" pitchFamily="34" charset="0"/>
              <a:buNone/>
            </a:pPr>
            <a:r>
              <a:rPr lang="en-US" sz="1400"/>
              <a:t>Azure Database Migration Service simplifies transitioning on-premises databases to Azure SQL with minimal disruption.</a:t>
            </a:r>
          </a:p>
        </p:txBody>
      </p:sp>
      <p:pic>
        <p:nvPicPr>
          <p:cNvPr id="5" name="Content Placeholder 4" descr="Cloud computing concept isolated on white background">
            <a:extLst>
              <a:ext uri="{FF2B5EF4-FFF2-40B4-BE49-F238E27FC236}">
                <a16:creationId xmlns:a16="http://schemas.microsoft.com/office/drawing/2014/main" id="{AA2724DA-F11F-421A-9907-C65E0476C236}"/>
              </a:ext>
            </a:extLst>
          </p:cNvPr>
          <p:cNvPicPr>
            <a:picLocks noGrp="1" noChangeAspect="1"/>
          </p:cNvPicPr>
          <p:nvPr>
            <p:ph sz="half" idx="1"/>
          </p:nvPr>
        </p:nvPicPr>
        <p:blipFill>
          <a:blip r:embed="rId3"/>
          <a:srcRect l="22811" r="2483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79803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84EDEE-1D89-6D85-2F4C-A52FC6B0F20A}"/>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Efficient Data Transfer Methods and Tooling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83CE1CC-1319-BD8C-B723-BD8DFC0F80A4}"/>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Transactional Replication</a:t>
            </a:r>
          </a:p>
          <a:p>
            <a:pPr marL="0" lvl="1" indent="0">
              <a:buFont typeface="Arial" panose="020B0604020202020204" pitchFamily="34" charset="0"/>
              <a:buNone/>
            </a:pPr>
            <a:r>
              <a:rPr lang="en-US" sz="1400"/>
              <a:t>Transactional replication enables real-time data copying with minimal downtime, ideal for continuous data synchronization.</a:t>
            </a:r>
          </a:p>
          <a:p>
            <a:pPr marL="0" indent="0">
              <a:spcBef>
                <a:spcPts val="2500"/>
              </a:spcBef>
              <a:buFont typeface="Arial" panose="020B0604020202020204" pitchFamily="34" charset="0"/>
              <a:buNone/>
            </a:pPr>
            <a:r>
              <a:rPr lang="en-US" sz="1400" b="1"/>
              <a:t>Bulk Copy Tools</a:t>
            </a:r>
          </a:p>
          <a:p>
            <a:pPr marL="0" lvl="1" indent="0">
              <a:buFont typeface="Arial" panose="020B0604020202020204" pitchFamily="34" charset="0"/>
              <a:buNone/>
            </a:pPr>
            <a:r>
              <a:rPr lang="en-US" sz="1400"/>
              <a:t>Bulk copy tools efficiently transfer large volumes of data quickly, suitable for high data loads and offline migration.</a:t>
            </a:r>
          </a:p>
          <a:p>
            <a:pPr marL="0" indent="0">
              <a:spcBef>
                <a:spcPts val="2500"/>
              </a:spcBef>
              <a:buFont typeface="Arial" panose="020B0604020202020204" pitchFamily="34" charset="0"/>
              <a:buNone/>
            </a:pPr>
            <a:r>
              <a:rPr lang="en-US" sz="1400" b="1"/>
              <a:t>Azure Data Factory Pipelines</a:t>
            </a:r>
          </a:p>
          <a:p>
            <a:pPr marL="0" lvl="1" indent="0">
              <a:buFont typeface="Arial" panose="020B0604020202020204" pitchFamily="34" charset="0"/>
              <a:buNone/>
            </a:pPr>
            <a:r>
              <a:rPr lang="en-US" sz="1400"/>
              <a:t>Azure Data Factory pipelines orchestrate complex data workflows, balancing volume and downtime to optimize migration.</a:t>
            </a:r>
          </a:p>
        </p:txBody>
      </p:sp>
      <p:pic>
        <p:nvPicPr>
          <p:cNvPr id="5" name="Content Placeholder 4" descr="Server room interior in datacenter">
            <a:extLst>
              <a:ext uri="{FF2B5EF4-FFF2-40B4-BE49-F238E27FC236}">
                <a16:creationId xmlns:a16="http://schemas.microsoft.com/office/drawing/2014/main" id="{838D3BCA-03C6-4436-967D-D683D90A5015}"/>
              </a:ext>
            </a:extLst>
          </p:cNvPr>
          <p:cNvPicPr>
            <a:picLocks noGrp="1" noChangeAspect="1"/>
          </p:cNvPicPr>
          <p:nvPr>
            <p:ph sz="half" idx="1"/>
          </p:nvPr>
        </p:nvPicPr>
        <p:blipFill>
          <a:blip r:embed="rId3"/>
          <a:srcRect l="29033" r="31700"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1680750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4A3983-F156-8BC4-6217-7A57FD4E0D9A}"/>
              </a:ext>
            </a:extLst>
          </p:cNvPr>
          <p:cNvSpPr>
            <a:spLocks noGrp="1"/>
          </p:cNvSpPr>
          <p:nvPr>
            <p:ph type="title"/>
          </p:nvPr>
        </p:nvSpPr>
        <p:spPr>
          <a:xfrm>
            <a:off x="521208" y="978408"/>
            <a:ext cx="6300216" cy="1463040"/>
          </a:xfrm>
        </p:spPr>
        <p:txBody>
          <a:bodyPr vert="horz" lIns="91440" tIns="45720" rIns="91440" bIns="45720" rtlCol="0" anchor="t">
            <a:normAutofit fontScale="90000"/>
          </a:bodyPr>
          <a:lstStyle/>
          <a:p>
            <a:pPr>
              <a:lnSpc>
                <a:spcPct val="90000"/>
              </a:lnSpc>
            </a:pPr>
            <a:r>
              <a:rPr lang="en-US" sz="3700" b="1" kern="1200">
                <a:solidFill>
                  <a:schemeClr val="tx1"/>
                </a:solidFill>
                <a:latin typeface="+mj-lt"/>
                <a:ea typeface="+mj-ea"/>
                <a:cs typeface="+mj-cs"/>
              </a:rPr>
              <a:t>Approaches to Minimize Downtime During Migration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19D9D45-1C78-94D7-7A11-D724E8DF4160}"/>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Offline Migration Timing</a:t>
            </a:r>
          </a:p>
          <a:p>
            <a:pPr marL="0" lvl="1" indent="0">
              <a:buFont typeface="Arial" panose="020B0604020202020204" pitchFamily="34" charset="0"/>
              <a:buNone/>
            </a:pPr>
            <a:r>
              <a:rPr lang="en-US" sz="1400"/>
              <a:t>Perform migrations during low-traffic periods to reduce impact on users and business activities.</a:t>
            </a:r>
          </a:p>
          <a:p>
            <a:pPr marL="0" indent="0">
              <a:spcBef>
                <a:spcPts val="2500"/>
              </a:spcBef>
              <a:buFont typeface="Arial" panose="020B0604020202020204" pitchFamily="34" charset="0"/>
              <a:buNone/>
            </a:pPr>
            <a:r>
              <a:rPr lang="en-US" sz="1400" b="1"/>
              <a:t>Transactional Replication</a:t>
            </a:r>
          </a:p>
          <a:p>
            <a:pPr marL="0" lvl="1" indent="0">
              <a:buFont typeface="Arial" panose="020B0604020202020204" pitchFamily="34" charset="0"/>
              <a:buNone/>
            </a:pPr>
            <a:r>
              <a:rPr lang="en-US" sz="1400"/>
              <a:t>Use transactional replication to keep data synchronized and minimize downtime during migration.</a:t>
            </a:r>
          </a:p>
          <a:p>
            <a:pPr marL="0" indent="0">
              <a:spcBef>
                <a:spcPts val="2500"/>
              </a:spcBef>
              <a:buFont typeface="Arial" panose="020B0604020202020204" pitchFamily="34" charset="0"/>
              <a:buNone/>
            </a:pPr>
            <a:r>
              <a:rPr lang="en-US" sz="1400" b="1"/>
              <a:t>Phased Cutovers</a:t>
            </a:r>
          </a:p>
          <a:p>
            <a:pPr marL="0" lvl="1" indent="0">
              <a:buFont typeface="Arial" panose="020B0604020202020204" pitchFamily="34" charset="0"/>
              <a:buNone/>
            </a:pPr>
            <a:r>
              <a:rPr lang="en-US" sz="1400"/>
              <a:t>Implement phased cutovers to gradually shift operations, ensuring smooth transition and minimal disruption.</a:t>
            </a:r>
          </a:p>
        </p:txBody>
      </p:sp>
      <p:pic>
        <p:nvPicPr>
          <p:cNvPr id="5" name="Content Placeholder 4" descr="IT worker checking the server">
            <a:extLst>
              <a:ext uri="{FF2B5EF4-FFF2-40B4-BE49-F238E27FC236}">
                <a16:creationId xmlns:a16="http://schemas.microsoft.com/office/drawing/2014/main" id="{1E29222F-6D1D-4CCF-9697-219C7BB9A60D}"/>
              </a:ext>
            </a:extLst>
          </p:cNvPr>
          <p:cNvPicPr>
            <a:picLocks noGrp="1" noChangeAspect="1"/>
          </p:cNvPicPr>
          <p:nvPr>
            <p:ph sz="half" idx="1"/>
          </p:nvPr>
        </p:nvPicPr>
        <p:blipFill>
          <a:blip r:embed="rId3"/>
          <a:srcRect l="35066" r="35264"/>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35752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3F80C82-B230-11E0-AC4D-AC482C06E100}"/>
              </a:ext>
            </a:extLst>
          </p:cNvPr>
          <p:cNvSpPr>
            <a:spLocks noGrp="1"/>
          </p:cNvSpPr>
          <p:nvPr>
            <p:ph type="ctrTitle"/>
          </p:nvPr>
        </p:nvSpPr>
        <p:spPr>
          <a:xfrm>
            <a:off x="521208" y="1211766"/>
            <a:ext cx="7237052" cy="4727988"/>
          </a:xfrm>
        </p:spPr>
        <p:txBody>
          <a:bodyPr anchor="b">
            <a:normAutofit/>
          </a:bodyPr>
          <a:lstStyle/>
          <a:p>
            <a:r>
              <a:rPr lang="en-US" sz="7400"/>
              <a:t>Security and Compliance in Azure SQL</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1061286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7744F2-1C68-3723-7EF6-A18F72415008}"/>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Implementing Robust Access Control and Authentication</a:t>
            </a:r>
          </a:p>
        </p:txBody>
      </p:sp>
      <p:pic>
        <p:nvPicPr>
          <p:cNvPr id="5" name="Content Placeholder 4" descr="Database symbols with arrows and file folder">
            <a:extLst>
              <a:ext uri="{FF2B5EF4-FFF2-40B4-BE49-F238E27FC236}">
                <a16:creationId xmlns:a16="http://schemas.microsoft.com/office/drawing/2014/main" id="{5FE12EE1-67B4-4E67-9AFE-61CC96B96ADB}"/>
              </a:ext>
            </a:extLst>
          </p:cNvPr>
          <p:cNvPicPr>
            <a:picLocks noGrp="1" noChangeAspect="1"/>
          </p:cNvPicPr>
          <p:nvPr>
            <p:ph sz="half" idx="1"/>
          </p:nvPr>
        </p:nvPicPr>
        <p:blipFill>
          <a:blip r:embed="rId3"/>
          <a:srcRect l="26279" r="13155" b="2"/>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08970BE-972B-907E-2FF1-429262032D1C}"/>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Role-Based Access Control</a:t>
            </a:r>
          </a:p>
          <a:p>
            <a:pPr marL="0" lvl="1" indent="0">
              <a:buFont typeface="Arial" panose="020B0604020202020204" pitchFamily="34" charset="0"/>
              <a:buNone/>
            </a:pPr>
            <a:r>
              <a:rPr lang="en-US" sz="1400"/>
              <a:t>Role-based access control restricts data access based on user roles, enhancing security and management.</a:t>
            </a:r>
          </a:p>
          <a:p>
            <a:pPr marL="0" indent="0">
              <a:spcBef>
                <a:spcPts val="2500"/>
              </a:spcBef>
              <a:buFont typeface="Arial" panose="020B0604020202020204" pitchFamily="34" charset="0"/>
              <a:buNone/>
            </a:pPr>
            <a:r>
              <a:rPr lang="en-US" sz="1400" b="1"/>
              <a:t>Directory Integration</a:t>
            </a:r>
          </a:p>
          <a:p>
            <a:pPr marL="0" lvl="1" indent="0">
              <a:buFont typeface="Arial" panose="020B0604020202020204" pitchFamily="34" charset="0"/>
              <a:buNone/>
            </a:pPr>
            <a:r>
              <a:rPr lang="en-US" sz="1400"/>
              <a:t>Integration with directory services enables centralized user authentication and streamlined access management.</a:t>
            </a:r>
          </a:p>
          <a:p>
            <a:pPr marL="0" indent="0">
              <a:spcBef>
                <a:spcPts val="2500"/>
              </a:spcBef>
              <a:buFont typeface="Arial" panose="020B0604020202020204" pitchFamily="34" charset="0"/>
              <a:buNone/>
            </a:pPr>
            <a:r>
              <a:rPr lang="en-US" sz="1400" b="1"/>
              <a:t>Multi-Factor Authentication</a:t>
            </a:r>
          </a:p>
          <a:p>
            <a:pPr marL="0" lvl="1" indent="0">
              <a:buFont typeface="Arial" panose="020B0604020202020204" pitchFamily="34" charset="0"/>
              <a:buNone/>
            </a:pPr>
            <a:r>
              <a:rPr lang="en-US" sz="1400"/>
              <a:t>Multi-factor authentication adds a layer of security by requiring multiple verification methods for access.</a:t>
            </a:r>
          </a:p>
        </p:txBody>
      </p:sp>
    </p:spTree>
    <p:extLst>
      <p:ext uri="{BB962C8B-B14F-4D97-AF65-F5344CB8AC3E}">
        <p14:creationId xmlns:p14="http://schemas.microsoft.com/office/powerpoint/2010/main" val="137616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4289E3-96C0-6A03-B3AD-CED1758B30E3}"/>
              </a:ext>
            </a:extLst>
          </p:cNvPr>
          <p:cNvSpPr>
            <a:spLocks noGrp="1"/>
          </p:cNvSpPr>
          <p:nvPr>
            <p:ph type="title"/>
          </p:nvPr>
        </p:nvSpPr>
        <p:spPr>
          <a:xfrm>
            <a:off x="521208" y="978408"/>
            <a:ext cx="6300216" cy="1463040"/>
          </a:xfrm>
        </p:spPr>
        <p:txBody>
          <a:bodyPr vert="horz" lIns="91440" tIns="45720" rIns="91440" bIns="45720" rtlCol="0" anchor="t">
            <a:normAutofit fontScale="90000"/>
          </a:bodyPr>
          <a:lstStyle/>
          <a:p>
            <a:r>
              <a:rPr lang="en-US" sz="4100" b="1" kern="1200">
                <a:solidFill>
                  <a:schemeClr val="tx1"/>
                </a:solidFill>
                <a:latin typeface="+mj-lt"/>
                <a:ea typeface="+mj-ea"/>
                <a:cs typeface="+mj-cs"/>
              </a:rPr>
              <a:t>Encryption, Auditing, and Data Protection Features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7BCB7C0-8425-414D-A23C-5FAAF19360E4}"/>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Transparent Data Encryption</a:t>
            </a:r>
          </a:p>
          <a:p>
            <a:pPr marL="0" lvl="1" indent="0">
              <a:buFont typeface="Arial" panose="020B0604020202020204" pitchFamily="34" charset="0"/>
              <a:buNone/>
            </a:pPr>
            <a:r>
              <a:rPr lang="en-US" sz="1400"/>
              <a:t>Encrypts stored data automatically to protect information at rest without affecting database performance.</a:t>
            </a:r>
          </a:p>
          <a:p>
            <a:pPr marL="0" indent="0">
              <a:spcBef>
                <a:spcPts val="2500"/>
              </a:spcBef>
              <a:buFont typeface="Arial" panose="020B0604020202020204" pitchFamily="34" charset="0"/>
              <a:buNone/>
            </a:pPr>
            <a:r>
              <a:rPr lang="en-US" sz="1400" b="1"/>
              <a:t>Always Encrypted Feature</a:t>
            </a:r>
          </a:p>
          <a:p>
            <a:pPr marL="0" lvl="1" indent="0">
              <a:buFont typeface="Arial" panose="020B0604020202020204" pitchFamily="34" charset="0"/>
              <a:buNone/>
            </a:pPr>
            <a:r>
              <a:rPr lang="en-US" sz="1400"/>
              <a:t>Ensures sensitive data is encrypted during transmission and remains inaccessible to unauthorized users.</a:t>
            </a:r>
          </a:p>
          <a:p>
            <a:pPr marL="0" indent="0">
              <a:spcBef>
                <a:spcPts val="2500"/>
              </a:spcBef>
              <a:buFont typeface="Arial" panose="020B0604020202020204" pitchFamily="34" charset="0"/>
              <a:buNone/>
            </a:pPr>
            <a:r>
              <a:rPr lang="en-US" sz="1400" b="1"/>
              <a:t>Advanced Auditing Capabilities</a:t>
            </a:r>
          </a:p>
          <a:p>
            <a:pPr marL="0" lvl="1" indent="0">
              <a:buFont typeface="Arial" panose="020B0604020202020204" pitchFamily="34" charset="0"/>
              <a:buNone/>
            </a:pPr>
            <a:r>
              <a:rPr lang="en-US" sz="1400"/>
              <a:t>Provides detailed traceability and monitoring to detect and prevent unauthorized data access.</a:t>
            </a:r>
          </a:p>
        </p:txBody>
      </p:sp>
      <p:pic>
        <p:nvPicPr>
          <p:cNvPr id="5" name="Content Placeholder 4" descr="Power of big data. Binary code information bit.">
            <a:extLst>
              <a:ext uri="{FF2B5EF4-FFF2-40B4-BE49-F238E27FC236}">
                <a16:creationId xmlns:a16="http://schemas.microsoft.com/office/drawing/2014/main" id="{356F2B3C-93B2-4DD0-837D-ECD64B7ABDB0}"/>
              </a:ext>
            </a:extLst>
          </p:cNvPr>
          <p:cNvPicPr>
            <a:picLocks noGrp="1" noChangeAspect="1"/>
          </p:cNvPicPr>
          <p:nvPr>
            <p:ph sz="half" idx="1"/>
          </p:nvPr>
        </p:nvPicPr>
        <p:blipFill>
          <a:blip r:embed="rId3"/>
          <a:srcRect r="6916" b="-3"/>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51909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A28DE0A-5C95-2E4D-2B4E-34095824BDE9}"/>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Ensuring Compliance with Industry Regulations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5D885658-4385-0793-39F9-1632B0329958}"/>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n-US" sz="1400" b="1"/>
              <a:t>Compliance with Major Standards</a:t>
            </a:r>
          </a:p>
          <a:p>
            <a:pPr marL="0" lvl="1" indent="0">
              <a:buFont typeface="Arial" panose="020B0604020202020204" pitchFamily="34" charset="0"/>
              <a:buNone/>
            </a:pPr>
            <a:r>
              <a:rPr lang="en-US" sz="1400"/>
              <a:t>Azure SQL complies with key standards such as GDPR, HIPAA, and ISO to ensure data protection and privacy.</a:t>
            </a:r>
          </a:p>
          <a:p>
            <a:pPr marL="0" indent="0">
              <a:spcBef>
                <a:spcPts val="2500"/>
              </a:spcBef>
              <a:buFont typeface="Arial" panose="020B0604020202020204" pitchFamily="34" charset="0"/>
              <a:buNone/>
            </a:pPr>
            <a:r>
              <a:rPr lang="en-US" sz="1400" b="1"/>
              <a:t>Tools for Regulatory Adherence</a:t>
            </a:r>
          </a:p>
          <a:p>
            <a:pPr marL="0" lvl="1" indent="0">
              <a:buFont typeface="Arial" panose="020B0604020202020204" pitchFamily="34" charset="0"/>
              <a:buNone/>
            </a:pPr>
            <a:r>
              <a:rPr lang="en-US" sz="1400"/>
              <a:t>Azure SQL provides tools and configurations that help organizations maintain regulatory compliance efficiently.</a:t>
            </a:r>
          </a:p>
        </p:txBody>
      </p:sp>
      <p:pic>
        <p:nvPicPr>
          <p:cNvPr id="5" name="Content Placeholder 4" descr="Computer image on a white background – concept of digital information security">
            <a:extLst>
              <a:ext uri="{FF2B5EF4-FFF2-40B4-BE49-F238E27FC236}">
                <a16:creationId xmlns:a16="http://schemas.microsoft.com/office/drawing/2014/main" id="{206CBCC8-6F22-4E91-86D5-B326F1CA2F71}"/>
              </a:ext>
            </a:extLst>
          </p:cNvPr>
          <p:cNvPicPr>
            <a:picLocks noGrp="1" noChangeAspect="1"/>
          </p:cNvPicPr>
          <p:nvPr>
            <p:ph sz="half" idx="1"/>
          </p:nvPr>
        </p:nvPicPr>
        <p:blipFill>
          <a:blip r:embed="rId3"/>
          <a:srcRect l="15773" r="10988"/>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294697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Cloud computing network">
            <a:extLst>
              <a:ext uri="{FF2B5EF4-FFF2-40B4-BE49-F238E27FC236}">
                <a16:creationId xmlns:a16="http://schemas.microsoft.com/office/drawing/2014/main" id="{9DC3B3A4-C0F3-4F29-AFA5-6007572C051A}"/>
              </a:ext>
            </a:extLst>
          </p:cNvPr>
          <p:cNvPicPr>
            <a:picLocks noChangeAspect="1"/>
          </p:cNvPicPr>
          <p:nvPr/>
        </p:nvPicPr>
        <p:blipFill>
          <a:blip r:embed="rId3"/>
          <a:srcRect t="6305" r="9091" b="2786"/>
          <a:stretch>
            <a:fillRect/>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447E072-6ABB-3A71-A8EF-1F248A572652}"/>
              </a:ext>
            </a:extLst>
          </p:cNvPr>
          <p:cNvSpPr>
            <a:spLocks noGrp="1"/>
          </p:cNvSpPr>
          <p:nvPr>
            <p:ph type="ctrTitle"/>
          </p:nvPr>
        </p:nvSpPr>
        <p:spPr>
          <a:xfrm>
            <a:off x="438910" y="978408"/>
            <a:ext cx="4795819" cy="3969960"/>
          </a:xfrm>
        </p:spPr>
        <p:txBody>
          <a:bodyPr anchor="t">
            <a:normAutofit/>
          </a:bodyPr>
          <a:lstStyle/>
          <a:p>
            <a:pPr>
              <a:lnSpc>
                <a:spcPct val="90000"/>
              </a:lnSpc>
            </a:pPr>
            <a:r>
              <a:rPr lang="en-US" sz="4600" dirty="0"/>
              <a:t>Azure SQL: Cloud-Based Database Solution</a:t>
            </a:r>
          </a:p>
        </p:txBody>
      </p:sp>
      <p:sp>
        <p:nvSpPr>
          <p:cNvPr id="3" name="Subtitle 2">
            <a:extLst>
              <a:ext uri="{FF2B5EF4-FFF2-40B4-BE49-F238E27FC236}">
                <a16:creationId xmlns:a16="http://schemas.microsoft.com/office/drawing/2014/main" id="{94559E7B-D83A-EFB4-AFA2-B6A3A7DE3806}"/>
              </a:ext>
            </a:extLst>
          </p:cNvPr>
          <p:cNvSpPr>
            <a:spLocks noGrp="1"/>
          </p:cNvSpPr>
          <p:nvPr>
            <p:ph type="subTitle" idx="1"/>
          </p:nvPr>
        </p:nvSpPr>
        <p:spPr>
          <a:xfrm>
            <a:off x="438910" y="4948369"/>
            <a:ext cx="4381634" cy="1157436"/>
          </a:xfrm>
        </p:spPr>
        <p:txBody>
          <a:bodyPr anchor="b">
            <a:normAutofit/>
          </a:bodyPr>
          <a:lstStyle/>
          <a:p>
            <a:r>
              <a:rPr lang="en-US" sz="2400"/>
              <a:t>Essential strategies for efficient cloud database management</a:t>
            </a:r>
          </a:p>
        </p:txBody>
      </p:sp>
      <p:sp>
        <p:nvSpPr>
          <p:cNvPr id="13" name="Rectangle 12">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9657961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5D6B6D3-3FFD-7BB1-675A-6E7862632A7A}"/>
              </a:ext>
            </a:extLst>
          </p:cNvPr>
          <p:cNvSpPr>
            <a:spLocks noGrp="1"/>
          </p:cNvSpPr>
          <p:nvPr>
            <p:ph type="ctrTitle"/>
          </p:nvPr>
        </p:nvSpPr>
        <p:spPr>
          <a:xfrm>
            <a:off x="521208" y="1211766"/>
            <a:ext cx="7237052" cy="4727988"/>
          </a:xfrm>
        </p:spPr>
        <p:txBody>
          <a:bodyPr anchor="b">
            <a:normAutofit/>
          </a:bodyPr>
          <a:lstStyle/>
          <a:p>
            <a:r>
              <a:rPr lang="en-US" sz="7400"/>
              <a:t>High Availability and Disaster Recovery Solutions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185647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95A014-B1D4-8F91-4369-BE044689F0F7}"/>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Built-In High Availability Options and Architectures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3E28ACD-4B52-F5E0-F47A-4E48DB76C299}"/>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Automatic Backups</a:t>
            </a:r>
          </a:p>
          <a:p>
            <a:pPr marL="0" lvl="1" indent="0">
              <a:buFont typeface="Arial" panose="020B0604020202020204" pitchFamily="34" charset="0"/>
              <a:buNone/>
            </a:pPr>
            <a:r>
              <a:rPr lang="en-US" sz="1400"/>
              <a:t>Azure SQL automatically backs up data to ensure recovery and data protection in case of failure.</a:t>
            </a:r>
          </a:p>
          <a:p>
            <a:pPr marL="0" indent="0">
              <a:spcBef>
                <a:spcPts val="2500"/>
              </a:spcBef>
              <a:buFont typeface="Arial" panose="020B0604020202020204" pitchFamily="34" charset="0"/>
              <a:buNone/>
            </a:pPr>
            <a:r>
              <a:rPr lang="en-US" sz="1400" b="1"/>
              <a:t>Zone-Redundant Configurations</a:t>
            </a:r>
          </a:p>
          <a:p>
            <a:pPr marL="0" lvl="1" indent="0">
              <a:buFont typeface="Arial" panose="020B0604020202020204" pitchFamily="34" charset="0"/>
              <a:buNone/>
            </a:pPr>
            <a:r>
              <a:rPr lang="en-US" sz="1400"/>
              <a:t>Zone-redundant setups distribute data across multiple availability zones to avoid single points of failure.</a:t>
            </a:r>
          </a:p>
          <a:p>
            <a:pPr marL="0" indent="0">
              <a:spcBef>
                <a:spcPts val="2500"/>
              </a:spcBef>
              <a:buFont typeface="Arial" panose="020B0604020202020204" pitchFamily="34" charset="0"/>
              <a:buNone/>
            </a:pPr>
            <a:r>
              <a:rPr lang="en-US" sz="1400" b="1"/>
              <a:t>Fault Domain Isolation</a:t>
            </a:r>
          </a:p>
          <a:p>
            <a:pPr marL="0" lvl="1" indent="0">
              <a:buFont typeface="Arial" panose="020B0604020202020204" pitchFamily="34" charset="0"/>
              <a:buNone/>
            </a:pPr>
            <a:r>
              <a:rPr lang="en-US" sz="1400"/>
              <a:t>Fault domains isolate hardware to prevent cascading failures and maintain continuous service availability.</a:t>
            </a:r>
          </a:p>
        </p:txBody>
      </p:sp>
      <p:pic>
        <p:nvPicPr>
          <p:cNvPr id="5" name="Content Placeholder 4" descr="Computer network security firewall cyber data center">
            <a:extLst>
              <a:ext uri="{FF2B5EF4-FFF2-40B4-BE49-F238E27FC236}">
                <a16:creationId xmlns:a16="http://schemas.microsoft.com/office/drawing/2014/main" id="{23650B03-A9AD-49C8-B504-974DE4762567}"/>
              </a:ext>
            </a:extLst>
          </p:cNvPr>
          <p:cNvPicPr>
            <a:picLocks noGrp="1" noChangeAspect="1"/>
          </p:cNvPicPr>
          <p:nvPr>
            <p:ph sz="half" idx="1"/>
          </p:nvPr>
        </p:nvPicPr>
        <p:blipFill>
          <a:blip r:embed="rId3"/>
          <a:srcRect l="33915" r="13728"/>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975172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7D22C1-9B94-EA4A-93AB-32E54B2F0D5C}"/>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Configuring Geo-Replication and Failover Groups</a:t>
            </a:r>
          </a:p>
        </p:txBody>
      </p:sp>
      <p:pic>
        <p:nvPicPr>
          <p:cNvPr id="5" name="Content Placeholder 4" descr="A globe build with Puzzle pieces which contain all buisiness words. Seperated piecs with &quot;social media&quot; is highlighted">
            <a:extLst>
              <a:ext uri="{FF2B5EF4-FFF2-40B4-BE49-F238E27FC236}">
                <a16:creationId xmlns:a16="http://schemas.microsoft.com/office/drawing/2014/main" id="{9D8A9CAE-9A55-4F51-BA8F-93C8913C47A4}"/>
              </a:ext>
            </a:extLst>
          </p:cNvPr>
          <p:cNvPicPr>
            <a:picLocks noGrp="1" noChangeAspect="1"/>
          </p:cNvPicPr>
          <p:nvPr>
            <p:ph sz="half" idx="1"/>
          </p:nvPr>
        </p:nvPicPr>
        <p:blipFill>
          <a:blip r:embed="rId3"/>
          <a:srcRect l="32948" r="14621"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EF502BE-85FC-A802-7FE7-B67756767797}"/>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Geo-Replication Overview</a:t>
            </a:r>
          </a:p>
          <a:p>
            <a:pPr marL="0" lvl="1" indent="0">
              <a:buFont typeface="Arial" panose="020B0604020202020204" pitchFamily="34" charset="0"/>
              <a:buNone/>
            </a:pPr>
            <a:r>
              <a:rPr lang="en-US" sz="1400"/>
              <a:t>Geo-replication enables data replication across multiple geographic regions for improved redundancy and performance.</a:t>
            </a:r>
          </a:p>
          <a:p>
            <a:pPr marL="0" indent="0">
              <a:spcBef>
                <a:spcPts val="2500"/>
              </a:spcBef>
              <a:buFont typeface="Arial" panose="020B0604020202020204" pitchFamily="34" charset="0"/>
              <a:buNone/>
            </a:pPr>
            <a:r>
              <a:rPr lang="en-US" sz="1400" b="1"/>
              <a:t>Failover Groups Functionality</a:t>
            </a:r>
          </a:p>
          <a:p>
            <a:pPr marL="0" lvl="1" indent="0">
              <a:buFont typeface="Arial" panose="020B0604020202020204" pitchFamily="34" charset="0"/>
              <a:buNone/>
            </a:pPr>
            <a:r>
              <a:rPr lang="en-US" sz="1400"/>
              <a:t>Failover groups provide automatic failover to secondary databases during outages, ensuring minimal downtime.</a:t>
            </a:r>
          </a:p>
          <a:p>
            <a:pPr marL="0" indent="0">
              <a:spcBef>
                <a:spcPts val="2500"/>
              </a:spcBef>
              <a:buFont typeface="Arial" panose="020B0604020202020204" pitchFamily="34" charset="0"/>
              <a:buNone/>
            </a:pPr>
            <a:r>
              <a:rPr lang="en-US" sz="1400" b="1"/>
              <a:t>Business Continuity Support</a:t>
            </a:r>
          </a:p>
          <a:p>
            <a:pPr marL="0" lvl="1" indent="0">
              <a:buFont typeface="Arial" panose="020B0604020202020204" pitchFamily="34" charset="0"/>
              <a:buNone/>
            </a:pPr>
            <a:r>
              <a:rPr lang="en-US" sz="1400"/>
              <a:t>Together, geo-replication and failover groups support uninterrupted business operations during disruptions.</a:t>
            </a:r>
          </a:p>
        </p:txBody>
      </p:sp>
    </p:spTree>
    <p:extLst>
      <p:ext uri="{BB962C8B-B14F-4D97-AF65-F5344CB8AC3E}">
        <p14:creationId xmlns:p14="http://schemas.microsoft.com/office/powerpoint/2010/main" val="3236394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F3BC6FC-865A-59FB-2C4C-AC5EA0B45754}"/>
              </a:ext>
            </a:extLst>
          </p:cNvPr>
          <p:cNvSpPr>
            <a:spLocks noGrp="1"/>
          </p:cNvSpPr>
          <p:nvPr>
            <p:ph type="title"/>
          </p:nvPr>
        </p:nvSpPr>
        <p:spPr>
          <a:xfrm>
            <a:off x="521208" y="978408"/>
            <a:ext cx="3410712" cy="5376672"/>
          </a:xfrm>
        </p:spPr>
        <p:txBody>
          <a:bodyPr>
            <a:normAutofit/>
          </a:bodyPr>
          <a:lstStyle/>
          <a:p>
            <a:r>
              <a:rPr lang="en-US" sz="4000"/>
              <a:t>Best Practices for Disaster Recovery Planning</a:t>
            </a:r>
          </a:p>
        </p:txBody>
      </p:sp>
      <p:graphicFrame>
        <p:nvGraphicFramePr>
          <p:cNvPr id="4" name="Content Placeholder 3">
            <a:extLst>
              <a:ext uri="{FF2B5EF4-FFF2-40B4-BE49-F238E27FC236}">
                <a16:creationId xmlns:a16="http://schemas.microsoft.com/office/drawing/2014/main" id="{C002760C-1116-45DD-A229-14D7FFC8EBB9}"/>
              </a:ext>
            </a:extLst>
          </p:cNvPr>
          <p:cNvGraphicFramePr>
            <a:graphicFrameLocks noGrp="1"/>
          </p:cNvGraphicFramePr>
          <p:nvPr>
            <p:ph idx="1"/>
            <p:extLst>
              <p:ext uri="{D42A27DB-BD31-4B8C-83A1-F6EECF244321}">
                <p14:modId xmlns:p14="http://schemas.microsoft.com/office/powerpoint/2010/main" val="3514854916"/>
              </p:ext>
              <p:ext uri="{E7BDC344-281C-4309-B0C6-D0EE65EED2A8}">
                <p202:designPr xmlns:p202="http://schemas.microsoft.com/office/powerpoint/2020/02/main" xmlns="">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2231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AFC03F-0DE9-96F9-431D-7DABD8211D67}"/>
              </a:ext>
            </a:extLst>
          </p:cNvPr>
          <p:cNvSpPr>
            <a:spLocks noGrp="1"/>
          </p:cNvSpPr>
          <p:nvPr>
            <p:ph type="ctrTitle"/>
          </p:nvPr>
        </p:nvSpPr>
        <p:spPr>
          <a:xfrm>
            <a:off x="521208" y="1211766"/>
            <a:ext cx="7237052" cy="4727988"/>
          </a:xfrm>
        </p:spPr>
        <p:txBody>
          <a:bodyPr anchor="b">
            <a:normAutofit/>
          </a:bodyPr>
          <a:lstStyle/>
          <a:p>
            <a:r>
              <a:rPr lang="en-US" sz="7400"/>
              <a:t>Integrating Azure SQL with Azure Services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518205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9F9A24-3456-0AD9-83D7-6ADFF1A02988}"/>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Connecting with Azure Data Factory for Data Integration</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loud shaped hard drive with cables">
            <a:extLst>
              <a:ext uri="{FF2B5EF4-FFF2-40B4-BE49-F238E27FC236}">
                <a16:creationId xmlns:a16="http://schemas.microsoft.com/office/drawing/2014/main" id="{2DFC4BA3-6914-4B12-93BA-81E04ADC5CCA}"/>
              </a:ext>
            </a:extLst>
          </p:cNvPr>
          <p:cNvPicPr>
            <a:picLocks noGrp="1" noChangeAspect="1"/>
          </p:cNvPicPr>
          <p:nvPr>
            <p:ph sz="half" idx="1"/>
          </p:nvPr>
        </p:nvPicPr>
        <p:blipFill>
          <a:blip r:embed="rId3"/>
          <a:srcRect l="18508" r="-3" b="-3"/>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67B7047B-1646-435E-7084-830F9F70EECC}"/>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Data Workflow Orchestration</a:t>
            </a:r>
          </a:p>
          <a:p>
            <a:pPr marL="0" lvl="1" indent="0">
              <a:buFont typeface="Arial" panose="020B0604020202020204" pitchFamily="34" charset="0"/>
              <a:buNone/>
            </a:pPr>
            <a:r>
              <a:rPr lang="en-US" sz="1400"/>
              <a:t>Azure Data Factory orchestrates complex data workflows to streamline data integration and processing tasks.</a:t>
            </a:r>
          </a:p>
          <a:p>
            <a:pPr marL="0" indent="0">
              <a:spcBef>
                <a:spcPts val="2500"/>
              </a:spcBef>
              <a:buFont typeface="Arial" panose="020B0604020202020204" pitchFamily="34" charset="0"/>
              <a:buNone/>
            </a:pPr>
            <a:r>
              <a:rPr lang="en-US" sz="1400" b="1"/>
              <a:t>Pipeline Management</a:t>
            </a:r>
          </a:p>
          <a:p>
            <a:pPr marL="0" lvl="1" indent="0">
              <a:buFont typeface="Arial" panose="020B0604020202020204" pitchFamily="34" charset="0"/>
              <a:buNone/>
            </a:pPr>
            <a:r>
              <a:rPr lang="en-US" sz="1400"/>
              <a:t>It manages data pipelines that enable reliable and scalable data movement between sources and destinations.</a:t>
            </a:r>
          </a:p>
          <a:p>
            <a:pPr marL="0" indent="0">
              <a:spcBef>
                <a:spcPts val="2500"/>
              </a:spcBef>
              <a:buFont typeface="Arial" panose="020B0604020202020204" pitchFamily="34" charset="0"/>
              <a:buNone/>
            </a:pPr>
            <a:r>
              <a:rPr lang="en-US" sz="1400" b="1"/>
              <a:t>Data Transformation</a:t>
            </a:r>
          </a:p>
          <a:p>
            <a:pPr marL="0" lvl="1" indent="0">
              <a:buFont typeface="Arial" panose="020B0604020202020204" pitchFamily="34" charset="0"/>
              <a:buNone/>
            </a:pPr>
            <a:r>
              <a:rPr lang="en-US" sz="1400"/>
              <a:t>Azure Data Factory facilitates transforming data during transfer to meet analytics and storage requirements.</a:t>
            </a:r>
          </a:p>
          <a:p>
            <a:pPr marL="0" indent="0">
              <a:spcBef>
                <a:spcPts val="2500"/>
              </a:spcBef>
              <a:buFont typeface="Arial" panose="020B0604020202020204" pitchFamily="34" charset="0"/>
              <a:buNone/>
            </a:pPr>
            <a:r>
              <a:rPr lang="en-US" sz="1400" b="1"/>
              <a:t>Integration with Azure SQL</a:t>
            </a:r>
          </a:p>
          <a:p>
            <a:pPr marL="0" lvl="1" indent="0">
              <a:buFont typeface="Arial" panose="020B0604020202020204" pitchFamily="34" charset="0"/>
              <a:buNone/>
            </a:pPr>
            <a:r>
              <a:rPr lang="en-US" sz="1400"/>
              <a:t>It integrates seamlessly with Azure SQL databases to enable efficient data storage and querying.</a:t>
            </a:r>
          </a:p>
        </p:txBody>
      </p:sp>
    </p:spTree>
    <p:extLst>
      <p:ext uri="{BB962C8B-B14F-4D97-AF65-F5344CB8AC3E}">
        <p14:creationId xmlns:p14="http://schemas.microsoft.com/office/powerpoint/2010/main" val="4053504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3D34AF-B576-A77B-D1ED-A57F638B6E66}"/>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Leveraging Azure Synapse Analytics for Warehousing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BE34674-A6FC-F01D-5529-9FAE0DF07D7D}"/>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Powerful Analytics Platform</a:t>
            </a:r>
          </a:p>
          <a:p>
            <a:pPr marL="0" lvl="1" indent="0">
              <a:buFont typeface="Arial" panose="020B0604020202020204" pitchFamily="34" charset="0"/>
              <a:buNone/>
            </a:pPr>
            <a:r>
              <a:rPr lang="en-US" sz="1400"/>
              <a:t>Azure Synapse offers an integrated platform for advanced analytics and big data processing.</a:t>
            </a:r>
          </a:p>
          <a:p>
            <a:pPr marL="0" indent="0">
              <a:spcBef>
                <a:spcPts val="2500"/>
              </a:spcBef>
              <a:buFont typeface="Arial" panose="020B0604020202020204" pitchFamily="34" charset="0"/>
              <a:buNone/>
            </a:pPr>
            <a:r>
              <a:rPr lang="en-US" sz="1400" b="1"/>
              <a:t>Integration with Azure SQL</a:t>
            </a:r>
          </a:p>
          <a:p>
            <a:pPr marL="0" lvl="1" indent="0">
              <a:buFont typeface="Arial" panose="020B0604020202020204" pitchFamily="34" charset="0"/>
              <a:buNone/>
            </a:pPr>
            <a:r>
              <a:rPr lang="en-US" sz="1400"/>
              <a:t>Seamless integration with Azure SQL enables efficient large-scale data warehousing solutions.</a:t>
            </a:r>
          </a:p>
          <a:p>
            <a:pPr marL="0" indent="0">
              <a:spcBef>
                <a:spcPts val="2500"/>
              </a:spcBef>
              <a:buFont typeface="Arial" panose="020B0604020202020204" pitchFamily="34" charset="0"/>
              <a:buNone/>
            </a:pPr>
            <a:r>
              <a:rPr lang="en-US" sz="1400" b="1"/>
              <a:t>Real-time Insights</a:t>
            </a:r>
          </a:p>
          <a:p>
            <a:pPr marL="0" lvl="1" indent="0">
              <a:buFont typeface="Arial" panose="020B0604020202020204" pitchFamily="34" charset="0"/>
              <a:buNone/>
            </a:pPr>
            <a:r>
              <a:rPr lang="en-US" sz="1400"/>
              <a:t>Supports real-time data analytics to provide timely business intelligence and decision making.</a:t>
            </a:r>
          </a:p>
        </p:txBody>
      </p:sp>
      <p:pic>
        <p:nvPicPr>
          <p:cNvPr id="5" name="Content Placeholder 4" descr="Digital Abstract Background, A.I. Artificial intelligence Abstract Background">
            <a:extLst>
              <a:ext uri="{FF2B5EF4-FFF2-40B4-BE49-F238E27FC236}">
                <a16:creationId xmlns:a16="http://schemas.microsoft.com/office/drawing/2014/main" id="{548F3E82-3846-4976-B2F0-34F56762F99D}"/>
              </a:ext>
            </a:extLst>
          </p:cNvPr>
          <p:cNvPicPr>
            <a:picLocks noGrp="1" noChangeAspect="1"/>
          </p:cNvPicPr>
          <p:nvPr>
            <p:ph sz="half" idx="1"/>
          </p:nvPr>
        </p:nvPicPr>
        <p:blipFill>
          <a:blip r:embed="rId3"/>
          <a:srcRect l="22914" r="37818"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326349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721879-EB14-5425-F5C2-8EDD1709E57E}"/>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Power BI Integration for Business Intelligence and Reporting</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D97E58D5-4E73-440B-9EB4-4D51B4553F8F}"/>
              </a:ext>
            </a:extLst>
          </p:cNvPr>
          <p:cNvPicPr>
            <a:picLocks noGrp="1" noChangeAspect="1"/>
          </p:cNvPicPr>
          <p:nvPr>
            <p:ph sz="half" idx="1"/>
          </p:nvPr>
        </p:nvPicPr>
        <p:blipFill>
          <a:blip r:embed="rId3"/>
          <a:srcRect l="28757" r="3309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59CEE128-FABF-733D-7AEC-C534DDCC03B9}"/>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Direct Azure SQL Connection</a:t>
            </a:r>
          </a:p>
          <a:p>
            <a:pPr marL="0" lvl="1" indent="0">
              <a:buFont typeface="Arial" panose="020B0604020202020204" pitchFamily="34" charset="0"/>
              <a:buNone/>
            </a:pPr>
            <a:r>
              <a:rPr lang="en-US" sz="1400"/>
              <a:t>Power BI integrates seamlessly with Azure SQL, allowing direct data access for real-time analytics.</a:t>
            </a:r>
          </a:p>
          <a:p>
            <a:pPr marL="0" indent="0">
              <a:spcBef>
                <a:spcPts val="2500"/>
              </a:spcBef>
              <a:buFont typeface="Arial" panose="020B0604020202020204" pitchFamily="34" charset="0"/>
              <a:buNone/>
            </a:pPr>
            <a:r>
              <a:rPr lang="en-US" sz="1400" b="1"/>
              <a:t>Interactive Dashboards</a:t>
            </a:r>
          </a:p>
          <a:p>
            <a:pPr marL="0" lvl="1" indent="0">
              <a:buFont typeface="Arial" panose="020B0604020202020204" pitchFamily="34" charset="0"/>
              <a:buNone/>
            </a:pPr>
            <a:r>
              <a:rPr lang="en-US" sz="1400"/>
              <a:t>Users can create interactive dashboards that visualize complex data for easier interpretation.</a:t>
            </a:r>
          </a:p>
          <a:p>
            <a:pPr marL="0" indent="0">
              <a:spcBef>
                <a:spcPts val="2500"/>
              </a:spcBef>
              <a:buFont typeface="Arial" panose="020B0604020202020204" pitchFamily="34" charset="0"/>
              <a:buNone/>
            </a:pPr>
            <a:r>
              <a:rPr lang="en-US" sz="1400" b="1"/>
              <a:t>Data-Driven Decisions</a:t>
            </a:r>
          </a:p>
          <a:p>
            <a:pPr marL="0" lvl="1" indent="0">
              <a:buFont typeface="Arial" panose="020B0604020202020204" pitchFamily="34" charset="0"/>
              <a:buNone/>
            </a:pPr>
            <a:r>
              <a:rPr lang="en-US" sz="1400"/>
              <a:t>Power BI enables organizations to make informed decisions through comprehensive reporting and insights.</a:t>
            </a:r>
          </a:p>
        </p:txBody>
      </p:sp>
    </p:spTree>
    <p:extLst>
      <p:ext uri="{BB962C8B-B14F-4D97-AF65-F5344CB8AC3E}">
        <p14:creationId xmlns:p14="http://schemas.microsoft.com/office/powerpoint/2010/main" val="1381858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7251D35-AC15-F932-B2E8-5306D02010B3}"/>
              </a:ext>
            </a:extLst>
          </p:cNvPr>
          <p:cNvSpPr>
            <a:spLocks noGrp="1"/>
          </p:cNvSpPr>
          <p:nvPr>
            <p:ph type="ctrTitle"/>
          </p:nvPr>
        </p:nvSpPr>
        <p:spPr>
          <a:xfrm>
            <a:off x="521208" y="1211766"/>
            <a:ext cx="7237052" cy="4727988"/>
          </a:xfrm>
        </p:spPr>
        <p:txBody>
          <a:bodyPr anchor="b">
            <a:normAutofit/>
          </a:bodyPr>
          <a:lstStyle/>
          <a:p>
            <a:r>
              <a:rPr lang="en-US" sz="7400"/>
              <a:t>Performance Monitoring and Optimization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44937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1FA5D66-34CA-4826-DD12-17926E0CAB0E}"/>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Monitoring Tools and Performance Metrics in Azure SQL</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CEF372CB-5750-4530-B44C-8623AF7DE455}"/>
              </a:ext>
            </a:extLst>
          </p:cNvPr>
          <p:cNvPicPr>
            <a:picLocks noGrp="1" noChangeAspect="1"/>
          </p:cNvPicPr>
          <p:nvPr>
            <p:ph sz="half" idx="1"/>
          </p:nvPr>
        </p:nvPicPr>
        <p:blipFill>
          <a:blip r:embed="rId3"/>
          <a:srcRect l="21135" r="27388"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C4CE6659-C6FF-35BC-5409-F89DA03F4F90}"/>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Font typeface="Arial" panose="020B0604020202020204" pitchFamily="34" charset="0"/>
              <a:buNone/>
            </a:pPr>
            <a:r>
              <a:rPr lang="en-US" sz="1400" b="1"/>
              <a:t>Azure Monitor Capabilities</a:t>
            </a:r>
          </a:p>
          <a:p>
            <a:pPr marL="0" lvl="1" indent="0">
              <a:buFont typeface="Arial" panose="020B0604020202020204" pitchFamily="34" charset="0"/>
              <a:buNone/>
            </a:pPr>
            <a:r>
              <a:rPr lang="en-US" sz="1400"/>
              <a:t>Azure Monitor tracks database health and resource usage in real time for effective management.</a:t>
            </a:r>
          </a:p>
          <a:p>
            <a:pPr marL="0" indent="0">
              <a:spcBef>
                <a:spcPts val="2500"/>
              </a:spcBef>
              <a:buFont typeface="Arial" panose="020B0604020202020204" pitchFamily="34" charset="0"/>
              <a:buNone/>
            </a:pPr>
            <a:r>
              <a:rPr lang="en-US" sz="1400" b="1"/>
              <a:t>Query Performance Insight</a:t>
            </a:r>
          </a:p>
          <a:p>
            <a:pPr marL="0" lvl="1" indent="0">
              <a:buFont typeface="Arial" panose="020B0604020202020204" pitchFamily="34" charset="0"/>
              <a:buNone/>
            </a:pPr>
            <a:r>
              <a:rPr lang="en-US" sz="1400"/>
              <a:t>Query Performance Insight analyzes query execution to optimize database performance and workload.</a:t>
            </a:r>
          </a:p>
        </p:txBody>
      </p:sp>
    </p:spTree>
    <p:extLst>
      <p:ext uri="{BB962C8B-B14F-4D97-AF65-F5344CB8AC3E}">
        <p14:creationId xmlns:p14="http://schemas.microsoft.com/office/powerpoint/2010/main" val="2323150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Cloud Computing">
            <a:extLst>
              <a:ext uri="{FF2B5EF4-FFF2-40B4-BE49-F238E27FC236}">
                <a16:creationId xmlns:a16="http://schemas.microsoft.com/office/drawing/2014/main" id="{1F92698F-1172-41EA-9E9D-22CB4E00AE6A}"/>
              </a:ext>
            </a:extLst>
          </p:cNvPr>
          <p:cNvPicPr>
            <a:picLocks noGrp="1" noChangeAspect="1"/>
          </p:cNvPicPr>
          <p:nvPr>
            <p:ph sz="half" idx="1"/>
          </p:nvPr>
        </p:nvPicPr>
        <p:blipFill>
          <a:blip r:embed="rId3"/>
          <a:srcRect r="2411" b="-3"/>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642AA2B9-C5A4-7709-CC11-94BBC12F9114}"/>
              </a:ext>
            </a:extLst>
          </p:cNvPr>
          <p:cNvSpPr>
            <a:spLocks noGrp="1"/>
          </p:cNvSpPr>
          <p:nvPr>
            <p:ph sz="half" idx="2"/>
            <p:extLst>
              <p:ext uri="{E7BDC344-281C-4309-B0C6-D0EE65EED2A8}">
                <p202:designPr xmlns:p202="http://schemas.microsoft.com/office/powerpoint/2020/02/main" xmlns="">
                  <p202:designTagLst>
                    <p202:designTag name="ARCH:1:CLS" val="BulletedText"/>
                  </p202:designTagLst>
                </p202:designPr>
              </p:ext>
            </p:extLst>
          </p:nvPr>
        </p:nvSpPr>
        <p:spPr>
          <a:xfrm>
            <a:off x="6995160" y="2578608"/>
            <a:ext cx="4672584" cy="3767328"/>
          </a:xfrm>
        </p:spPr>
        <p:txBody>
          <a:bodyPr vert="horz" lIns="91440" tIns="45720" rIns="91440" bIns="45720" rtlCol="0">
            <a:normAutofit fontScale="70000" lnSpcReduction="20000"/>
          </a:bodyPr>
          <a:lstStyle/>
          <a:p>
            <a:r>
              <a:rPr lang="en-US"/>
              <a:t>Fundamentals of Azure SQL</a:t>
            </a:r>
          </a:p>
          <a:p>
            <a:r>
              <a:rPr lang="en-US"/>
              <a:t>Database Design and Development Best Practices</a:t>
            </a:r>
          </a:p>
          <a:p>
            <a:r>
              <a:rPr lang="en-US"/>
              <a:t>Data Migration Strategies to Azure SQL</a:t>
            </a:r>
          </a:p>
          <a:p>
            <a:r>
              <a:rPr lang="en-US"/>
              <a:t>Security and Compliance in Azure SQL</a:t>
            </a:r>
          </a:p>
          <a:p>
            <a:r>
              <a:rPr lang="en-US"/>
              <a:t>High Availability and Disaster Recovery Solutions</a:t>
            </a:r>
          </a:p>
          <a:p>
            <a:r>
              <a:rPr lang="en-US"/>
              <a:t>Integrating Azure SQL with Azure Services</a:t>
            </a:r>
          </a:p>
          <a:p>
            <a:r>
              <a:rPr lang="en-US"/>
              <a:t>Performance Monitoring and Optimization</a:t>
            </a:r>
          </a:p>
        </p:txBody>
      </p:sp>
      <p:sp>
        <p:nvSpPr>
          <p:cNvPr id="2" name="Title 1">
            <a:extLst>
              <a:ext uri="{FF2B5EF4-FFF2-40B4-BE49-F238E27FC236}">
                <a16:creationId xmlns:a16="http://schemas.microsoft.com/office/drawing/2014/main" id="{394AA978-EB22-E9CE-8F79-238E7E0E4B84}"/>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Overview</a:t>
            </a:r>
          </a:p>
        </p:txBody>
      </p:sp>
    </p:spTree>
    <p:extLst>
      <p:ext uri="{BB962C8B-B14F-4D97-AF65-F5344CB8AC3E}">
        <p14:creationId xmlns:p14="http://schemas.microsoft.com/office/powerpoint/2010/main" val="2100186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4D00BF-84F5-162B-E3F5-86E3E4C1AD96}"/>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Identifying and Resolving Performance Bottlenecks</a:t>
            </a:r>
          </a:p>
        </p:txBody>
      </p:sp>
      <p:pic>
        <p:nvPicPr>
          <p:cNvPr id="5" name="Content Placeholder 4" descr="Credit score report">
            <a:extLst>
              <a:ext uri="{FF2B5EF4-FFF2-40B4-BE49-F238E27FC236}">
                <a16:creationId xmlns:a16="http://schemas.microsoft.com/office/drawing/2014/main" id="{38BE5320-49D9-4A51-9FCF-DB46B0F3DE7E}"/>
              </a:ext>
            </a:extLst>
          </p:cNvPr>
          <p:cNvPicPr>
            <a:picLocks noGrp="1" noChangeAspect="1"/>
          </p:cNvPicPr>
          <p:nvPr>
            <p:ph sz="half" idx="1"/>
          </p:nvPr>
        </p:nvPicPr>
        <p:blipFill>
          <a:blip r:embed="rId3"/>
          <a:srcRect l="8062" r="19620"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29B6885-6727-3933-98A6-8F9ED341EE45}"/>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Analyzing Slow Queries</a:t>
            </a:r>
          </a:p>
          <a:p>
            <a:pPr marL="0" lvl="1" indent="0">
              <a:buFont typeface="Arial" panose="020B0604020202020204" pitchFamily="34" charset="0"/>
              <a:buNone/>
            </a:pPr>
            <a:r>
              <a:rPr lang="en-US" sz="1400"/>
              <a:t>Examining slow-running queries reveals inefficient operations causing system delays and poor performance.</a:t>
            </a:r>
          </a:p>
          <a:p>
            <a:pPr marL="0" indent="0">
              <a:spcBef>
                <a:spcPts val="2500"/>
              </a:spcBef>
              <a:buFont typeface="Arial" panose="020B0604020202020204" pitchFamily="34" charset="0"/>
              <a:buNone/>
            </a:pPr>
            <a:r>
              <a:rPr lang="en-US" sz="1400" b="1"/>
              <a:t>Detecting Deadlocks</a:t>
            </a:r>
          </a:p>
          <a:p>
            <a:pPr marL="0" lvl="1" indent="0">
              <a:buFont typeface="Arial" panose="020B0604020202020204" pitchFamily="34" charset="0"/>
              <a:buNone/>
            </a:pPr>
            <a:r>
              <a:rPr lang="en-US" sz="1400"/>
              <a:t>Identifying deadlocks helps prevent transaction conflicts and system freezes, improving stability.</a:t>
            </a:r>
          </a:p>
          <a:p>
            <a:pPr marL="0" indent="0">
              <a:spcBef>
                <a:spcPts val="2500"/>
              </a:spcBef>
              <a:buFont typeface="Arial" panose="020B0604020202020204" pitchFamily="34" charset="0"/>
              <a:buNone/>
            </a:pPr>
            <a:r>
              <a:rPr lang="en-US" sz="1400" b="1"/>
              <a:t>Monitoring Resource Waits</a:t>
            </a:r>
          </a:p>
          <a:p>
            <a:pPr marL="0" lvl="1" indent="0">
              <a:buFont typeface="Arial" panose="020B0604020202020204" pitchFamily="34" charset="0"/>
              <a:buNone/>
            </a:pPr>
            <a:r>
              <a:rPr lang="en-US" sz="1400"/>
              <a:t>Tracking resource waits uncovers bottlenecks related to CPU, memory or I/O contention for better tuning.</a:t>
            </a:r>
          </a:p>
        </p:txBody>
      </p:sp>
    </p:spTree>
    <p:extLst>
      <p:ext uri="{BB962C8B-B14F-4D97-AF65-F5344CB8AC3E}">
        <p14:creationId xmlns:p14="http://schemas.microsoft.com/office/powerpoint/2010/main" val="386242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824303-634C-D186-1C35-7C2B89CFDE82}"/>
              </a:ext>
            </a:extLst>
          </p:cNvPr>
          <p:cNvSpPr>
            <a:spLocks noGrp="1"/>
          </p:cNvSpPr>
          <p:nvPr>
            <p:ph type="title"/>
          </p:nvPr>
        </p:nvSpPr>
        <p:spPr>
          <a:xfrm>
            <a:off x="5431536" y="978408"/>
            <a:ext cx="6236208" cy="1463040"/>
          </a:xfrm>
        </p:spPr>
        <p:txBody>
          <a:bodyPr vert="horz" lIns="91440" tIns="45720" rIns="91440" bIns="45720" rtlCol="0" anchor="t">
            <a:normAutofit fontScale="90000"/>
          </a:bodyPr>
          <a:lstStyle/>
          <a:p>
            <a:r>
              <a:rPr lang="en-US" sz="4100" b="1" kern="1200">
                <a:solidFill>
                  <a:schemeClr val="tx1"/>
                </a:solidFill>
                <a:latin typeface="+mj-lt"/>
                <a:ea typeface="+mj-ea"/>
                <a:cs typeface="+mj-cs"/>
              </a:rPr>
              <a:t>Optimizing Queries and Database Configurations</a:t>
            </a:r>
          </a:p>
        </p:txBody>
      </p:sp>
      <p:pic>
        <p:nvPicPr>
          <p:cNvPr id="5" name="Content Placeholder 4" descr="abstract programm binary code  and colored array cube Database">
            <a:extLst>
              <a:ext uri="{FF2B5EF4-FFF2-40B4-BE49-F238E27FC236}">
                <a16:creationId xmlns:a16="http://schemas.microsoft.com/office/drawing/2014/main" id="{4846ABF0-115B-4B99-B96B-1DAC999561E3}"/>
              </a:ext>
            </a:extLst>
          </p:cNvPr>
          <p:cNvPicPr>
            <a:picLocks noGrp="1" noChangeAspect="1"/>
          </p:cNvPicPr>
          <p:nvPr>
            <p:ph sz="half" idx="1"/>
          </p:nvPr>
        </p:nvPicPr>
        <p:blipFill>
          <a:blip r:embed="rId3"/>
          <a:srcRect l="52008" r="3878"/>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58E8993-AD07-BDBC-57DF-3EB5D7EA86C0}"/>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Query Rewriting</a:t>
            </a:r>
          </a:p>
          <a:p>
            <a:pPr marL="0" lvl="1" indent="0">
              <a:buFont typeface="Arial" panose="020B0604020202020204" pitchFamily="34" charset="0"/>
              <a:buNone/>
            </a:pPr>
            <a:r>
              <a:rPr lang="en-US" sz="1400"/>
              <a:t>Rewriting queries improves execution efficiency by simplifying or restructuring them for faster results.</a:t>
            </a:r>
          </a:p>
          <a:p>
            <a:pPr marL="0" indent="0">
              <a:spcBef>
                <a:spcPts val="2500"/>
              </a:spcBef>
              <a:buFont typeface="Arial" panose="020B0604020202020204" pitchFamily="34" charset="0"/>
              <a:buNone/>
            </a:pPr>
            <a:r>
              <a:rPr lang="en-US" sz="1400" b="1"/>
              <a:t>Appropriate Indexing</a:t>
            </a:r>
          </a:p>
          <a:p>
            <a:pPr marL="0" lvl="1" indent="0">
              <a:buFont typeface="Arial" panose="020B0604020202020204" pitchFamily="34" charset="0"/>
              <a:buNone/>
            </a:pPr>
            <a:r>
              <a:rPr lang="en-US" sz="1400"/>
              <a:t>Implementing proper indexes accelerates data retrieval and reduces query processing time.</a:t>
            </a:r>
          </a:p>
          <a:p>
            <a:pPr marL="0" indent="0">
              <a:spcBef>
                <a:spcPts val="2500"/>
              </a:spcBef>
              <a:buFont typeface="Arial" panose="020B0604020202020204" pitchFamily="34" charset="0"/>
              <a:buNone/>
            </a:pPr>
            <a:r>
              <a:rPr lang="en-US" sz="1400" b="1"/>
              <a:t>Scaling Compute Resources</a:t>
            </a:r>
          </a:p>
          <a:p>
            <a:pPr marL="0" lvl="1" indent="0">
              <a:buFont typeface="Arial" panose="020B0604020202020204" pitchFamily="34" charset="0"/>
              <a:buNone/>
            </a:pPr>
            <a:r>
              <a:rPr lang="en-US" sz="1400"/>
              <a:t>Scaling compute resources ensures the database handles workloads efficiently while controlling costs.</a:t>
            </a:r>
          </a:p>
        </p:txBody>
      </p:sp>
    </p:spTree>
    <p:extLst>
      <p:ext uri="{BB962C8B-B14F-4D97-AF65-F5344CB8AC3E}">
        <p14:creationId xmlns:p14="http://schemas.microsoft.com/office/powerpoint/2010/main" val="288753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5D7FBB4-BD93-9190-E8AE-CDB5E0637164}"/>
              </a:ext>
            </a:extLst>
          </p:cNvPr>
          <p:cNvSpPr>
            <a:spLocks noGrp="1"/>
          </p:cNvSpPr>
          <p:nvPr>
            <p:ph type="title"/>
          </p:nvPr>
        </p:nvSpPr>
        <p:spPr>
          <a:xfrm>
            <a:off x="521208" y="1325880"/>
            <a:ext cx="11155680"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F884510C-B9E3-54E9-DA2A-32F6E32003C2}"/>
              </a:ext>
            </a:extLst>
          </p:cNvPr>
          <p:cNvGraphicFramePr>
            <a:graphicFrameLocks noGrp="1"/>
          </p:cNvGraphicFramePr>
          <p:nvPr>
            <p:ph idx="1"/>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907755"/>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img_8.jpg"/>
          <p:cNvPicPr>
            <a:picLocks noChangeAspect="1"/>
          </p:cNvPicPr>
          <p:nvPr/>
        </p:nvPicPr>
        <p:blipFill>
          <a:blip r:embed="rId2" cstate="print"/>
          <a:stretch>
            <a:fillRect/>
          </a:stretch>
        </p:blipFill>
        <p:spPr>
          <a:xfrm>
            <a:off x="0" y="0"/>
            <a:ext cx="12192000" cy="6858000"/>
          </a:xfrm>
          <a:prstGeom prst="rect">
            <a:avLst/>
          </a:prstGeom>
        </p:spPr>
      </p:pic>
      <p:sp>
        <p:nvSpPr>
          <p:cNvPr id="14" name="Title 1"/>
          <p:cNvSpPr txBox="1">
            <a:spLocks/>
          </p:cNvSpPr>
          <p:nvPr/>
        </p:nvSpPr>
        <p:spPr>
          <a:xfrm>
            <a:off x="540005" y="2449680"/>
            <a:ext cx="5330017" cy="1329429"/>
          </a:xfrm>
          <a:prstGeom prst="rect">
            <a:avLst/>
          </a:prstGeom>
        </p:spPr>
        <p:txBody>
          <a:bodyPr vert="horz" lIns="243852" tIns="121926" rIns="243852" bIns="121926" rtlCol="0" anchor="ctr">
            <a:normAutofit/>
          </a:bodyPr>
          <a:lstStyle/>
          <a:p>
            <a:pPr marL="0" marR="0" lvl="0" indent="0" defTabSz="1219261" rtl="0" eaLnBrk="1" fontAlgn="auto" latinLnBrk="0" hangingPunct="1">
              <a:lnSpc>
                <a:spcPct val="100000"/>
              </a:lnSpc>
              <a:spcBef>
                <a:spcPct val="0"/>
              </a:spcBef>
              <a:spcAft>
                <a:spcPts val="0"/>
              </a:spcAft>
              <a:buClrTx/>
              <a:buSzTx/>
              <a:buFontTx/>
              <a:buNone/>
              <a:tabLst/>
              <a:defRPr/>
            </a:pPr>
            <a:r>
              <a:rPr lang="en-US" altLang="ko-KR" sz="5000" b="1" dirty="0">
                <a:solidFill>
                  <a:schemeClr val="bg1">
                    <a:lumMod val="85000"/>
                  </a:schemeClr>
                </a:solidFill>
                <a:latin typeface="Open Sans" pitchFamily="34" charset="0"/>
                <a:ea typeface="Open Sans" pitchFamily="34" charset="0"/>
                <a:cs typeface="Open Sans" pitchFamily="34" charset="0"/>
              </a:rPr>
              <a:t>Thank You!!</a:t>
            </a:r>
          </a:p>
        </p:txBody>
      </p:sp>
      <p:grpSp>
        <p:nvGrpSpPr>
          <p:cNvPr id="43" name="Group 42"/>
          <p:cNvGrpSpPr/>
          <p:nvPr/>
        </p:nvGrpSpPr>
        <p:grpSpPr>
          <a:xfrm>
            <a:off x="779497" y="5006546"/>
            <a:ext cx="2780011" cy="865468"/>
            <a:chOff x="829582" y="5006546"/>
            <a:chExt cx="2780011" cy="865468"/>
          </a:xfrm>
        </p:grpSpPr>
        <p:sp>
          <p:nvSpPr>
            <p:cNvPr id="28" name="TextBox 27"/>
            <p:cNvSpPr txBox="1"/>
            <p:nvPr/>
          </p:nvSpPr>
          <p:spPr>
            <a:xfrm>
              <a:off x="1146152" y="5023450"/>
              <a:ext cx="2463441" cy="286232"/>
            </a:xfrm>
            <a:prstGeom prst="rect">
              <a:avLst/>
            </a:prstGeom>
            <a:noFill/>
          </p:spPr>
          <p:txBody>
            <a:bodyPr wrap="square" rtlCol="0">
              <a:spAutoFit/>
            </a:bodyPr>
            <a:lstStyle/>
            <a:p>
              <a:pPr marL="228600" indent="-228600">
                <a:lnSpc>
                  <a:spcPct val="90000"/>
                </a:lnSpc>
                <a:spcBef>
                  <a:spcPts val="500"/>
                </a:spcBef>
              </a:pPr>
              <a:r>
                <a:rPr lang="en-US" altLang="ko-KR" sz="1400" b="1" dirty="0">
                  <a:solidFill>
                    <a:schemeClr val="bg1">
                      <a:lumMod val="85000"/>
                    </a:schemeClr>
                  </a:solidFill>
                  <a:latin typeface="Open Sans" pitchFamily="34" charset="0"/>
                  <a:ea typeface="Open Sans" pitchFamily="34" charset="0"/>
                  <a:cs typeface="Open Sans" pitchFamily="34" charset="0"/>
                </a:rPr>
                <a:t>www.vinsys.com</a:t>
              </a:r>
            </a:p>
          </p:txBody>
        </p:sp>
        <p:sp>
          <p:nvSpPr>
            <p:cNvPr id="29" name="TextBox 28"/>
            <p:cNvSpPr txBox="1"/>
            <p:nvPr/>
          </p:nvSpPr>
          <p:spPr>
            <a:xfrm>
              <a:off x="1146152" y="5568878"/>
              <a:ext cx="2463441" cy="286232"/>
            </a:xfrm>
            <a:prstGeom prst="rect">
              <a:avLst/>
            </a:prstGeom>
            <a:noFill/>
          </p:spPr>
          <p:txBody>
            <a:bodyPr wrap="square" rtlCol="0">
              <a:spAutoFit/>
            </a:bodyPr>
            <a:lstStyle/>
            <a:p>
              <a:pPr marL="228600" indent="-228600">
                <a:lnSpc>
                  <a:spcPct val="90000"/>
                </a:lnSpc>
                <a:spcBef>
                  <a:spcPts val="500"/>
                </a:spcBef>
              </a:pPr>
              <a:r>
                <a:rPr lang="en-US" altLang="ko-KR" sz="1400" b="1" dirty="0">
                  <a:solidFill>
                    <a:schemeClr val="bg1">
                      <a:lumMod val="85000"/>
                    </a:schemeClr>
                  </a:solidFill>
                  <a:latin typeface="Open Sans" pitchFamily="34" charset="0"/>
                  <a:ea typeface="Open Sans" pitchFamily="34" charset="0"/>
                  <a:cs typeface="Open Sans" pitchFamily="34" charset="0"/>
                </a:rPr>
                <a:t>trainer@vinsys.com</a:t>
              </a:r>
            </a:p>
          </p:txBody>
        </p:sp>
        <p:grpSp>
          <p:nvGrpSpPr>
            <p:cNvPr id="35" name="Group 34"/>
            <p:cNvGrpSpPr/>
            <p:nvPr/>
          </p:nvGrpSpPr>
          <p:grpSpPr>
            <a:xfrm>
              <a:off x="829582" y="5551974"/>
              <a:ext cx="320040" cy="320040"/>
              <a:chOff x="4432754" y="4642757"/>
              <a:chExt cx="320040" cy="320040"/>
            </a:xfrm>
          </p:grpSpPr>
          <p:sp>
            <p:nvSpPr>
              <p:cNvPr id="34" name="Oval 33"/>
              <p:cNvSpPr/>
              <p:nvPr/>
            </p:nvSpPr>
            <p:spPr>
              <a:xfrm>
                <a:off x="4432754" y="4642757"/>
                <a:ext cx="320040" cy="320040"/>
              </a:xfrm>
              <a:prstGeom prst="ellipse">
                <a:avLst/>
              </a:prstGeom>
              <a:solidFill>
                <a:srgbClr val="AE4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itchFamily="34" charset="0"/>
                  <a:ea typeface="Open Sans" pitchFamily="34" charset="0"/>
                  <a:cs typeface="Open Sans" pitchFamily="34" charset="0"/>
                </a:endParaRPr>
              </a:p>
            </p:txBody>
          </p:sp>
          <p:sp>
            <p:nvSpPr>
              <p:cNvPr id="31" name="Isosceles Triangle 51">
                <a:extLst>
                  <a:ext uri="{FF2B5EF4-FFF2-40B4-BE49-F238E27FC236}">
                    <a16:creationId xmlns:a16="http://schemas.microsoft.com/office/drawing/2014/main" id="{2296D13E-298C-4F01-A77D-43547A7AEFA9}"/>
                  </a:ext>
                </a:extLst>
              </p:cNvPr>
              <p:cNvSpPr/>
              <p:nvPr/>
            </p:nvSpPr>
            <p:spPr>
              <a:xfrm>
                <a:off x="4512731" y="4744081"/>
                <a:ext cx="160086" cy="11739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Open Sans" pitchFamily="34" charset="0"/>
                  <a:cs typeface="Open Sans" pitchFamily="34" charset="0"/>
                </a:endParaRPr>
              </a:p>
            </p:txBody>
          </p:sp>
        </p:grpSp>
        <p:grpSp>
          <p:nvGrpSpPr>
            <p:cNvPr id="36" name="Group 35"/>
            <p:cNvGrpSpPr/>
            <p:nvPr/>
          </p:nvGrpSpPr>
          <p:grpSpPr>
            <a:xfrm>
              <a:off x="829582" y="5006546"/>
              <a:ext cx="320040" cy="320040"/>
              <a:chOff x="4432754" y="4070350"/>
              <a:chExt cx="320040" cy="320040"/>
            </a:xfrm>
          </p:grpSpPr>
          <p:sp>
            <p:nvSpPr>
              <p:cNvPr id="33" name="Oval 32"/>
              <p:cNvSpPr/>
              <p:nvPr/>
            </p:nvSpPr>
            <p:spPr>
              <a:xfrm>
                <a:off x="4432754" y="4070350"/>
                <a:ext cx="320040" cy="320040"/>
              </a:xfrm>
              <a:prstGeom prst="ellipse">
                <a:avLst/>
              </a:prstGeom>
              <a:solidFill>
                <a:srgbClr val="AE4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itchFamily="34" charset="0"/>
                  <a:ea typeface="Open Sans" pitchFamily="34" charset="0"/>
                  <a:cs typeface="Open Sans" pitchFamily="34" charset="0"/>
                </a:endParaRPr>
              </a:p>
            </p:txBody>
          </p:sp>
          <p:sp>
            <p:nvSpPr>
              <p:cNvPr id="32" name="Left Arrow 31"/>
              <p:cNvSpPr/>
              <p:nvPr/>
            </p:nvSpPr>
            <p:spPr>
              <a:xfrm rot="3832332">
                <a:off x="4507583" y="4161028"/>
                <a:ext cx="170383" cy="138684"/>
              </a:xfrm>
              <a:prstGeom prst="leftArrow">
                <a:avLst>
                  <a:gd name="adj1" fmla="val 32857"/>
                  <a:gd name="adj2" fmla="val 642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itchFamily="34" charset="0"/>
                  <a:ea typeface="Open Sans" pitchFamily="34" charset="0"/>
                  <a:cs typeface="Open Sans" pitchFamily="34" charset="0"/>
                </a:endParaRPr>
              </a:p>
            </p:txBody>
          </p:sp>
        </p:grpSp>
      </p:grpSp>
      <p:sp>
        <p:nvSpPr>
          <p:cNvPr id="40" name="Rectangle 39"/>
          <p:cNvSpPr/>
          <p:nvPr/>
        </p:nvSpPr>
        <p:spPr>
          <a:xfrm>
            <a:off x="814689" y="3534498"/>
            <a:ext cx="1499616" cy="90444"/>
          </a:xfrm>
          <a:prstGeom prst="rect">
            <a:avLst/>
          </a:prstGeom>
          <a:solidFill>
            <a:srgbClr val="F79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itchFamily="34" charset="0"/>
              <a:ea typeface="Open Sans" pitchFamily="34" charset="0"/>
              <a:cs typeface="Open Sans" pitchFamily="34" charset="0"/>
            </a:endParaRPr>
          </a:p>
        </p:txBody>
      </p:sp>
      <p:sp>
        <p:nvSpPr>
          <p:cNvPr id="41" name="Frame 40">
            <a:extLst>
              <a:ext uri="{FF2B5EF4-FFF2-40B4-BE49-F238E27FC236}">
                <a16:creationId xmlns:a16="http://schemas.microsoft.com/office/drawing/2014/main" id="{53743D37-4B34-4FCE-B5A0-1CB36DEAE8EE}"/>
              </a:ext>
            </a:extLst>
          </p:cNvPr>
          <p:cNvSpPr/>
          <p:nvPr/>
        </p:nvSpPr>
        <p:spPr>
          <a:xfrm>
            <a:off x="158262" y="144211"/>
            <a:ext cx="11843238" cy="6569578"/>
          </a:xfrm>
          <a:prstGeom prst="frame">
            <a:avLst>
              <a:gd name="adj1" fmla="val 6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Open Sans" pitchFamily="34" charset="0"/>
              <a:ea typeface="Open Sans" pitchFamily="34" charset="0"/>
              <a:cs typeface="Open Sans" pitchFamily="34" charset="0"/>
            </a:endParaRPr>
          </a:p>
        </p:txBody>
      </p:sp>
      <p:pic>
        <p:nvPicPr>
          <p:cNvPr id="42" name="Picture 41" descr="updated_vinsys_logo.png"/>
          <p:cNvPicPr>
            <a:picLocks noChangeAspect="1"/>
          </p:cNvPicPr>
          <p:nvPr/>
        </p:nvPicPr>
        <p:blipFill>
          <a:blip r:embed="rId3" cstate="print">
            <a:lum bright="100000" contrast="30000"/>
          </a:blip>
          <a:stretch>
            <a:fillRect/>
          </a:stretch>
        </p:blipFill>
        <p:spPr>
          <a:xfrm>
            <a:off x="779497" y="544288"/>
            <a:ext cx="856488" cy="628091"/>
          </a:xfrm>
          <a:prstGeom prst="rect">
            <a:avLst/>
          </a:prstGeom>
        </p:spPr>
      </p:pic>
    </p:spTree>
    <p:extLst>
      <p:ext uri="{BB962C8B-B14F-4D97-AF65-F5344CB8AC3E}">
        <p14:creationId xmlns:p14="http://schemas.microsoft.com/office/powerpoint/2010/main" val="272049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FC426BB-D495-0103-6214-40F43552C300}"/>
              </a:ext>
            </a:extLst>
          </p:cNvPr>
          <p:cNvSpPr>
            <a:spLocks noGrp="1"/>
          </p:cNvSpPr>
          <p:nvPr>
            <p:ph type="ctrTitle"/>
          </p:nvPr>
        </p:nvSpPr>
        <p:spPr>
          <a:xfrm>
            <a:off x="521208" y="1211766"/>
            <a:ext cx="7237052" cy="4727988"/>
          </a:xfrm>
        </p:spPr>
        <p:txBody>
          <a:bodyPr anchor="b">
            <a:normAutofit/>
          </a:bodyPr>
          <a:lstStyle/>
          <a:p>
            <a:r>
              <a:rPr lang="en-US" sz="7400"/>
              <a:t>Fundamentals of Azure SQL</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120383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ig Data, Cloud Computing, Block Chain, Hybrid Cloud, Multi Cloud, web3, metaverse">
            <a:extLst>
              <a:ext uri="{FF2B5EF4-FFF2-40B4-BE49-F238E27FC236}">
                <a16:creationId xmlns:a16="http://schemas.microsoft.com/office/drawing/2014/main" id="{A2D818AF-ADA6-4C90-A8DD-A2E1881B2A3D}"/>
              </a:ext>
            </a:extLst>
          </p:cNvPr>
          <p:cNvPicPr>
            <a:picLocks noGrp="1" noChangeAspect="1"/>
          </p:cNvPicPr>
          <p:nvPr>
            <p:ph sz="half" idx="1"/>
          </p:nvPr>
        </p:nvPicPr>
        <p:blipFill>
          <a:blip r:embed="rId3"/>
          <a:srcRect l="39812" r="22665" b="-1"/>
          <a:stretch>
            <a:fillRect/>
          </a:stretch>
        </p:blipFill>
        <p:spPr>
          <a:xfrm>
            <a:off x="7586236" y="508090"/>
            <a:ext cx="4081805" cy="5846990"/>
          </a:xfrm>
          <a:prstGeom prst="rect">
            <a:avLst/>
          </a:prstGeom>
        </p:spPr>
      </p:pic>
      <p:sp>
        <p:nvSpPr>
          <p:cNvPr id="2" name="Title 1">
            <a:extLst>
              <a:ext uri="{FF2B5EF4-FFF2-40B4-BE49-F238E27FC236}">
                <a16:creationId xmlns:a16="http://schemas.microsoft.com/office/drawing/2014/main" id="{ACCBA8B9-BFA7-795D-CACD-248FC91AB7D7}"/>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Core Concepts and Architecture of Azure SQL</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D45FCE3-9B88-ED1B-505A-DD9A7568220C}"/>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Managed Relational Database</a:t>
            </a:r>
          </a:p>
          <a:p>
            <a:pPr marL="0" lvl="1" indent="0">
              <a:buFont typeface="Arial" panose="020B0604020202020204" pitchFamily="34" charset="0"/>
              <a:buNone/>
            </a:pPr>
            <a:r>
              <a:rPr lang="en-US" sz="1400"/>
              <a:t>Azure SQL is a fully managed relational database service built on SQL Server technology for ease of use.</a:t>
            </a:r>
          </a:p>
          <a:p>
            <a:pPr marL="0" indent="0">
              <a:spcBef>
                <a:spcPts val="2500"/>
              </a:spcBef>
              <a:buFont typeface="Arial" panose="020B0604020202020204" pitchFamily="34" charset="0"/>
              <a:buNone/>
            </a:pPr>
            <a:r>
              <a:rPr lang="en-US" sz="1400" b="1"/>
              <a:t>Scalability and Elasticity</a:t>
            </a:r>
          </a:p>
          <a:p>
            <a:pPr marL="0" lvl="1" indent="0">
              <a:buFont typeface="Arial" panose="020B0604020202020204" pitchFamily="34" charset="0"/>
              <a:buNone/>
            </a:pPr>
            <a:r>
              <a:rPr lang="en-US" sz="1400"/>
              <a:t>The architecture supports elastic compute and storage to scale resources dynamically based on workload demands.</a:t>
            </a:r>
          </a:p>
          <a:p>
            <a:pPr marL="0" indent="0">
              <a:spcBef>
                <a:spcPts val="2500"/>
              </a:spcBef>
              <a:buFont typeface="Arial" panose="020B0604020202020204" pitchFamily="34" charset="0"/>
              <a:buNone/>
            </a:pPr>
            <a:r>
              <a:rPr lang="en-US" sz="1400" b="1"/>
              <a:t>High Availability and Security</a:t>
            </a:r>
          </a:p>
          <a:p>
            <a:pPr marL="0" lvl="1" indent="0">
              <a:buFont typeface="Arial" panose="020B0604020202020204" pitchFamily="34" charset="0"/>
              <a:buNone/>
            </a:pPr>
            <a:r>
              <a:rPr lang="en-US" sz="1400"/>
              <a:t>Azure SQL ensures high availability and robust security features to protect data in cloud environments.</a:t>
            </a:r>
          </a:p>
        </p:txBody>
      </p:sp>
    </p:spTree>
    <p:extLst>
      <p:ext uri="{BB962C8B-B14F-4D97-AF65-F5344CB8AC3E}">
        <p14:creationId xmlns:p14="http://schemas.microsoft.com/office/powerpoint/2010/main" val="730718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ig data database symbol badge button">
            <a:extLst>
              <a:ext uri="{FF2B5EF4-FFF2-40B4-BE49-F238E27FC236}">
                <a16:creationId xmlns:a16="http://schemas.microsoft.com/office/drawing/2014/main" id="{DCBFCDE5-3B35-413D-8272-6FFC45C67004}"/>
              </a:ext>
            </a:extLst>
          </p:cNvPr>
          <p:cNvPicPr>
            <a:picLocks noGrp="1" noChangeAspect="1"/>
          </p:cNvPicPr>
          <p:nvPr>
            <p:ph sz="half" idx="1"/>
          </p:nvPr>
        </p:nvPicPr>
        <p:blipFill>
          <a:blip r:embed="rId3"/>
          <a:srcRect l="13114" r="14568"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551E87A5-3C25-5B56-735D-B09FEE10F063}"/>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Single Databases</a:t>
            </a:r>
          </a:p>
          <a:p>
            <a:pPr marL="0" lvl="1" indent="0">
              <a:buFont typeface="Arial" panose="020B0604020202020204" pitchFamily="34" charset="0"/>
              <a:buNone/>
            </a:pPr>
            <a:r>
              <a:rPr lang="en-US" sz="1400"/>
              <a:t>Single databases support isolated workloads with dedicated resources and simplified management.</a:t>
            </a:r>
          </a:p>
          <a:p>
            <a:pPr marL="0" indent="0">
              <a:spcBef>
                <a:spcPts val="2500"/>
              </a:spcBef>
              <a:buFont typeface="Arial" panose="020B0604020202020204" pitchFamily="34" charset="0"/>
              <a:buNone/>
            </a:pPr>
            <a:r>
              <a:rPr lang="en-US" sz="1400" b="1"/>
              <a:t>Elastic Pools</a:t>
            </a:r>
          </a:p>
          <a:p>
            <a:pPr marL="0" lvl="1" indent="0">
              <a:buFont typeface="Arial" panose="020B0604020202020204" pitchFamily="34" charset="0"/>
              <a:buNone/>
            </a:pPr>
            <a:r>
              <a:rPr lang="en-US" sz="1400"/>
              <a:t>Elastic pools enable cost-efficient resource sharing among multiple databases with dynamic scaling.</a:t>
            </a:r>
          </a:p>
          <a:p>
            <a:pPr marL="0" indent="0">
              <a:spcBef>
                <a:spcPts val="2500"/>
              </a:spcBef>
              <a:buFont typeface="Arial" panose="020B0604020202020204" pitchFamily="34" charset="0"/>
              <a:buNone/>
            </a:pPr>
            <a:r>
              <a:rPr lang="en-US" sz="1400" b="1"/>
              <a:t>Managed Instances</a:t>
            </a:r>
          </a:p>
          <a:p>
            <a:pPr marL="0" lvl="1" indent="0">
              <a:buFont typeface="Arial" panose="020B0604020202020204" pitchFamily="34" charset="0"/>
              <a:buNone/>
            </a:pPr>
            <a:r>
              <a:rPr lang="en-US" sz="1400"/>
              <a:t>Managed instances offer near full SQL Server compatibility with enhanced control and security features.</a:t>
            </a:r>
          </a:p>
        </p:txBody>
      </p:sp>
      <p:sp>
        <p:nvSpPr>
          <p:cNvPr id="2" name="Title 1">
            <a:extLst>
              <a:ext uri="{FF2B5EF4-FFF2-40B4-BE49-F238E27FC236}">
                <a16:creationId xmlns:a16="http://schemas.microsoft.com/office/drawing/2014/main" id="{956F10CE-D3C4-0618-1E6E-A17EDEC471A1}"/>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Exploring Deployment Options: Single Databases, Elastic Pools, and Managed Instances</a:t>
            </a:r>
          </a:p>
        </p:txBody>
      </p:sp>
    </p:spTree>
    <p:extLst>
      <p:ext uri="{BB962C8B-B14F-4D97-AF65-F5344CB8AC3E}">
        <p14:creationId xmlns:p14="http://schemas.microsoft.com/office/powerpoint/2010/main" val="20835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774366-77C8-44B6-FF44-689113B6F9C4}"/>
              </a:ext>
            </a:extLst>
          </p:cNvPr>
          <p:cNvSpPr>
            <a:spLocks noGrp="1"/>
          </p:cNvSpPr>
          <p:nvPr>
            <p:ph type="title"/>
          </p:nvPr>
        </p:nvSpPr>
        <p:spPr>
          <a:xfrm>
            <a:off x="521208" y="978408"/>
            <a:ext cx="6300216" cy="1325880"/>
          </a:xfrm>
        </p:spPr>
        <p:txBody>
          <a:bodyPr vert="horz" lIns="91440" tIns="45720" rIns="91440" bIns="45720" rtlCol="0" anchor="t">
            <a:normAutofit fontScale="90000"/>
          </a:bodyPr>
          <a:lstStyle/>
          <a:p>
            <a:pPr>
              <a:lnSpc>
                <a:spcPct val="90000"/>
              </a:lnSpc>
            </a:pPr>
            <a:r>
              <a:rPr lang="en-US" sz="4100" b="1" kern="1200">
                <a:solidFill>
                  <a:schemeClr val="tx1"/>
                </a:solidFill>
                <a:latin typeface="+mj-lt"/>
                <a:ea typeface="+mj-ea"/>
                <a:cs typeface="+mj-cs"/>
              </a:rPr>
              <a:t>Navigating and Utilizing the Azure Portal Interface</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 computer interface concept, monitoring a server room with network security and cloud computing.">
            <a:extLst>
              <a:ext uri="{FF2B5EF4-FFF2-40B4-BE49-F238E27FC236}">
                <a16:creationId xmlns:a16="http://schemas.microsoft.com/office/drawing/2014/main" id="{156C4149-57EC-4D05-850B-AD0E60CCA13F}"/>
              </a:ext>
            </a:extLst>
          </p:cNvPr>
          <p:cNvPicPr>
            <a:picLocks noGrp="1" noChangeAspect="1"/>
          </p:cNvPicPr>
          <p:nvPr>
            <p:ph sz="half" idx="1"/>
          </p:nvPr>
        </p:nvPicPr>
        <p:blipFill>
          <a:blip r:embed="rId3"/>
          <a:stretch>
            <a:fillRect/>
          </a:stretch>
        </p:blipFill>
        <p:spPr>
          <a:xfrm>
            <a:off x="517867" y="2812419"/>
            <a:ext cx="6281928" cy="3533584"/>
          </a:xfrm>
          <a:prstGeom prst="rect">
            <a:avLst/>
          </a:prstGeom>
        </p:spPr>
      </p:pic>
      <p:sp>
        <p:nvSpPr>
          <p:cNvPr id="4" name="Content Placeholder 3">
            <a:extLst>
              <a:ext uri="{FF2B5EF4-FFF2-40B4-BE49-F238E27FC236}">
                <a16:creationId xmlns:a16="http://schemas.microsoft.com/office/drawing/2014/main" id="{ADFBDABA-D69C-9EC4-3494-B783FBF6940D}"/>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Font typeface="Arial" panose="020B0604020202020204" pitchFamily="34" charset="0"/>
              <a:buNone/>
            </a:pPr>
            <a:r>
              <a:rPr lang="en-US" sz="1400" b="1"/>
              <a:t>User-Friendly Interface</a:t>
            </a:r>
          </a:p>
          <a:p>
            <a:pPr marL="0" lvl="1" indent="0">
              <a:buFont typeface="Arial" panose="020B0604020202020204" pitchFamily="34" charset="0"/>
              <a:buNone/>
            </a:pPr>
            <a:r>
              <a:rPr lang="en-US" sz="1400"/>
              <a:t>The Azure Portal offers an intuitive web interface designed for easy management of cloud resources.</a:t>
            </a:r>
          </a:p>
          <a:p>
            <a:pPr marL="0" indent="0">
              <a:spcBef>
                <a:spcPts val="2500"/>
              </a:spcBef>
              <a:buFont typeface="Arial" panose="020B0604020202020204" pitchFamily="34" charset="0"/>
              <a:buNone/>
            </a:pPr>
            <a:r>
              <a:rPr lang="en-US" sz="1400" b="1"/>
              <a:t>Resource Monitoring</a:t>
            </a:r>
          </a:p>
          <a:p>
            <a:pPr marL="0" lvl="1" indent="0">
              <a:buFont typeface="Arial" panose="020B0604020202020204" pitchFamily="34" charset="0"/>
              <a:buNone/>
            </a:pPr>
            <a:r>
              <a:rPr lang="en-US" sz="1400"/>
              <a:t>Built-in tools allow real-time monitoring of Azure SQL databases and resource performance.</a:t>
            </a:r>
          </a:p>
          <a:p>
            <a:pPr marL="0" indent="0">
              <a:spcBef>
                <a:spcPts val="2500"/>
              </a:spcBef>
              <a:buFont typeface="Arial" panose="020B0604020202020204" pitchFamily="34" charset="0"/>
              <a:buNone/>
            </a:pPr>
            <a:r>
              <a:rPr lang="en-US" sz="1400" b="1"/>
              <a:t>Configuration and Deployment</a:t>
            </a:r>
          </a:p>
          <a:p>
            <a:pPr marL="0" lvl="1" indent="0">
              <a:buFont typeface="Arial" panose="020B0604020202020204" pitchFamily="34" charset="0"/>
              <a:buNone/>
            </a:pPr>
            <a:r>
              <a:rPr lang="en-US" sz="1400"/>
              <a:t>Users can configure, scale, and deploy databases efficiently using integrated portal tools.</a:t>
            </a:r>
          </a:p>
        </p:txBody>
      </p:sp>
    </p:spTree>
    <p:extLst>
      <p:ext uri="{BB962C8B-B14F-4D97-AF65-F5344CB8AC3E}">
        <p14:creationId xmlns:p14="http://schemas.microsoft.com/office/powerpoint/2010/main" val="31673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B114AA3-C5F2-03E2-2264-67841C0215B5}"/>
              </a:ext>
            </a:extLst>
          </p:cNvPr>
          <p:cNvSpPr>
            <a:spLocks noGrp="1"/>
          </p:cNvSpPr>
          <p:nvPr>
            <p:ph type="ctrTitle"/>
          </p:nvPr>
        </p:nvSpPr>
        <p:spPr>
          <a:xfrm>
            <a:off x="521208" y="1211766"/>
            <a:ext cx="7237052" cy="4727988"/>
          </a:xfrm>
        </p:spPr>
        <p:txBody>
          <a:bodyPr anchor="b">
            <a:normAutofit/>
          </a:bodyPr>
          <a:lstStyle/>
          <a:p>
            <a:r>
              <a:rPr lang="en-US" sz="7400"/>
              <a:t>Database Design and Development Best Practices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888254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299C7-F9D6-ECE1-9382-42B82A3B2055}"/>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Designing Efficient and Scalable Database Schemas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8DD2E5C-EA4D-FF7F-5D9D-F64659593466}"/>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Normalization Principles</a:t>
            </a:r>
          </a:p>
          <a:p>
            <a:pPr marL="0" lvl="1" indent="0">
              <a:buFont typeface="Arial" panose="020B0604020202020204" pitchFamily="34" charset="0"/>
              <a:buNone/>
            </a:pPr>
            <a:r>
              <a:rPr lang="en-US" sz="1400"/>
              <a:t>Normalization organizes database tables to reduce data redundancy and improve data integrity.</a:t>
            </a:r>
          </a:p>
          <a:p>
            <a:pPr marL="0" indent="0">
              <a:spcBef>
                <a:spcPts val="2500"/>
              </a:spcBef>
              <a:buFont typeface="Arial" panose="020B0604020202020204" pitchFamily="34" charset="0"/>
              <a:buNone/>
            </a:pPr>
            <a:r>
              <a:rPr lang="en-US" sz="1400" b="1"/>
              <a:t>Indexing Strategies</a:t>
            </a:r>
          </a:p>
          <a:p>
            <a:pPr marL="0" lvl="1" indent="0">
              <a:buFont typeface="Arial" panose="020B0604020202020204" pitchFamily="34" charset="0"/>
              <a:buNone/>
            </a:pPr>
            <a:r>
              <a:rPr lang="en-US" sz="1400"/>
              <a:t>Effective indexing speeds up data retrieval and enhances query performance in large databases.</a:t>
            </a:r>
          </a:p>
          <a:p>
            <a:pPr marL="0" indent="0">
              <a:spcBef>
                <a:spcPts val="2500"/>
              </a:spcBef>
              <a:buFont typeface="Arial" panose="020B0604020202020204" pitchFamily="34" charset="0"/>
              <a:buNone/>
            </a:pPr>
            <a:r>
              <a:rPr lang="en-US" sz="1400" b="1"/>
              <a:t>Partitioning for Scalability</a:t>
            </a:r>
          </a:p>
          <a:p>
            <a:pPr marL="0" lvl="1" indent="0">
              <a:buFont typeface="Arial" panose="020B0604020202020204" pitchFamily="34" charset="0"/>
              <a:buNone/>
            </a:pPr>
            <a:r>
              <a:rPr lang="en-US" sz="1400"/>
              <a:t>Partitioning divides large databases into manageable segments to optimize performance and scalability.</a:t>
            </a:r>
          </a:p>
        </p:txBody>
      </p:sp>
      <p:pic>
        <p:nvPicPr>
          <p:cNvPr id="5" name="Content Placeholder 4" descr="File folder big data internet network cloud computing">
            <a:extLst>
              <a:ext uri="{FF2B5EF4-FFF2-40B4-BE49-F238E27FC236}">
                <a16:creationId xmlns:a16="http://schemas.microsoft.com/office/drawing/2014/main" id="{4CE01D2F-2B48-4BDA-B821-DE5345801A84}"/>
              </a:ext>
            </a:extLst>
          </p:cNvPr>
          <p:cNvPicPr>
            <a:picLocks noGrp="1" noChangeAspect="1"/>
          </p:cNvPicPr>
          <p:nvPr>
            <p:ph sz="half" idx="1"/>
          </p:nvPr>
        </p:nvPicPr>
        <p:blipFill>
          <a:blip r:embed="rId3"/>
          <a:srcRect l="28133" r="28236"/>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18653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5630</TotalTime>
  <Words>2574</Words>
  <Application>Microsoft Macintosh PowerPoint</Application>
  <PresentationFormat>Widescreen</PresentationFormat>
  <Paragraphs>238</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Bierstadt</vt:lpstr>
      <vt:lpstr>Calibri</vt:lpstr>
      <vt:lpstr>Neue Haas Grotesk Text Pro</vt:lpstr>
      <vt:lpstr>Open Sans</vt:lpstr>
      <vt:lpstr>Contents Slide Master</vt:lpstr>
      <vt:lpstr>PowerPoint Presentation</vt:lpstr>
      <vt:lpstr>Azure SQL: Cloud-Based Database Solution</vt:lpstr>
      <vt:lpstr>Agenda Overview</vt:lpstr>
      <vt:lpstr>Fundamentals of Azure SQL</vt:lpstr>
      <vt:lpstr>Core Concepts and Architecture of Azure SQL</vt:lpstr>
      <vt:lpstr>Exploring Deployment Options: Single Databases, Elastic Pools, and Managed Instances</vt:lpstr>
      <vt:lpstr>Navigating and Utilizing the Azure Portal Interface</vt:lpstr>
      <vt:lpstr>Database Design and Development Best Practices</vt:lpstr>
      <vt:lpstr>Designing Efficient and Scalable Database Schemas</vt:lpstr>
      <vt:lpstr>T-SQL Programming Techniques and Best Practices</vt:lpstr>
      <vt:lpstr>Performance Tuning and Effective Indexing Strategies</vt:lpstr>
      <vt:lpstr>Data Migration Strategies to Azure SQL</vt:lpstr>
      <vt:lpstr>Techniques for Schema Conversion and Compatibility</vt:lpstr>
      <vt:lpstr>Efficient Data Transfer Methods and Tooling</vt:lpstr>
      <vt:lpstr>Approaches to Minimize Downtime During Migration</vt:lpstr>
      <vt:lpstr>Security and Compliance in Azure SQL</vt:lpstr>
      <vt:lpstr>Implementing Robust Access Control and Authentication</vt:lpstr>
      <vt:lpstr>Encryption, Auditing, and Data Protection Features</vt:lpstr>
      <vt:lpstr>Ensuring Compliance with Industry Regulations</vt:lpstr>
      <vt:lpstr>High Availability and Disaster Recovery Solutions</vt:lpstr>
      <vt:lpstr>Built-In High Availability Options and Architectures</vt:lpstr>
      <vt:lpstr>Configuring Geo-Replication and Failover Groups</vt:lpstr>
      <vt:lpstr>Best Practices for Disaster Recovery Planning</vt:lpstr>
      <vt:lpstr>Integrating Azure SQL with Azure Services</vt:lpstr>
      <vt:lpstr>Connecting with Azure Data Factory for Data Integration</vt:lpstr>
      <vt:lpstr>Leveraging Azure Synapse Analytics for Warehousing</vt:lpstr>
      <vt:lpstr>Power BI Integration for Business Intelligence and Reporting</vt:lpstr>
      <vt:lpstr>Performance Monitoring and Optimization</vt:lpstr>
      <vt:lpstr>Monitoring Tools and Performance Metrics in Azure SQL</vt:lpstr>
      <vt:lpstr>Identifying and Resolving Performance Bottlenecks</vt:lpstr>
      <vt:lpstr>Optimizing Queries and Database Configurations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Sunil Nair</cp:lastModifiedBy>
  <cp:revision>372</cp:revision>
  <dcterms:created xsi:type="dcterms:W3CDTF">2019-01-14T06:35:35Z</dcterms:created>
  <dcterms:modified xsi:type="dcterms:W3CDTF">2025-07-13T09:39:57Z</dcterms:modified>
</cp:coreProperties>
</file>